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rts/chart1.xml" ContentType="application/vnd.openxmlformats-officedocument.drawingml.chart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3" d="100"/>
          <a:sy n="113" d="100"/>
        </p:scale>
        <p:origin x="586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title>
      <c:tx>
        <c:rich>
          <a:bodyPr/>
          <a:lstStyle/>
          <a:p>
            <a:pPr>
              <a:defRPr sz="1000" b="0" i="0" u="none" strike="noStrike">
                <a:solidFill>
                  <a:srgbClr val="000000"/>
                </a:solidFill>
                <a:latin typeface="Arial"/>
              </a:defRPr>
            </a:pPr>
            <a:r>
              <a:rPr lang="en-US" sz="1000" b="0" i="0" u="none" strike="noStrike">
                <a:solidFill>
                  <a:srgbClr val="000000"/>
                </a:solidFill>
                <a:latin typeface="Arial"/>
              </a:rPr>
              <a:t>Annual Revenue Forecast (SAR Millions)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Annual Revenue (SAR M)</c:v>
                </c:pt>
              </c:strCache>
            </c:strRef>
          </c:tx>
          <c:spPr>
            <a:solidFill>
              <a:srgbClr val="1B3A6B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0" i="0" u="none" strike="noStrike">
                    <a:solidFill>
                      <a:srgbClr val="0A1628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Year 1</c:v>
                </c:pt>
                <c:pt idx="1">
                  <c:v>Year 2</c:v>
                </c:pt>
                <c:pt idx="2">
                  <c:v>Year 3</c:v>
                </c:pt>
                <c:pt idx="3">
                  <c:v>Year 4</c:v>
                </c:pt>
                <c:pt idx="4">
                  <c:v>Year 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22</c:v>
                </c:pt>
                <c:pt idx="1">
                  <c:v>70</c:v>
                </c:pt>
                <c:pt idx="2">
                  <c:v>180</c:v>
                </c:pt>
                <c:pt idx="3">
                  <c:v>310</c:v>
                </c:pt>
                <c:pt idx="4">
                  <c:v>450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1ED-4A3A-B5D6-71DD8F97CB7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A1628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DCE4ED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A1628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54225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1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3" name="Shape 1"/>
          <p:cNvSpPr/>
          <p:nvPr/>
        </p:nvSpPr>
        <p:spPr>
          <a:xfrm>
            <a:off x="5943600" y="0"/>
            <a:ext cx="3200400" cy="5143500"/>
          </a:xfrm>
          <a:prstGeom prst="rect">
            <a:avLst/>
          </a:prstGeom>
          <a:solidFill>
            <a:srgbClr val="112244"/>
          </a:solidFill>
          <a:ln/>
        </p:spPr>
      </p:sp>
      <p:sp>
        <p:nvSpPr>
          <p:cNvPr id="4" name="Shape 2"/>
          <p:cNvSpPr/>
          <p:nvPr/>
        </p:nvSpPr>
        <p:spPr>
          <a:xfrm>
            <a:off x="7498080" y="0"/>
            <a:ext cx="1645920" cy="5143500"/>
          </a:xfrm>
          <a:prstGeom prst="rect">
            <a:avLst/>
          </a:prstGeom>
          <a:solidFill>
            <a:srgbClr val="1B3A6B"/>
          </a:solidFill>
          <a:ln/>
        </p:spPr>
      </p:sp>
      <p:sp>
        <p:nvSpPr>
          <p:cNvPr id="5" name="Shape 3"/>
          <p:cNvSpPr/>
          <p:nvPr/>
        </p:nvSpPr>
        <p:spPr>
          <a:xfrm>
            <a:off x="8046720" y="914400"/>
            <a:ext cx="164592" cy="164592"/>
          </a:xfrm>
          <a:prstGeom prst="ellipse">
            <a:avLst/>
          </a:prstGeom>
          <a:solidFill>
            <a:srgbClr val="D4A017">
              <a:alpha val="4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8321040" y="914400"/>
            <a:ext cx="164592" cy="164592"/>
          </a:xfrm>
          <a:prstGeom prst="ellipse">
            <a:avLst/>
          </a:prstGeom>
          <a:solidFill>
            <a:srgbClr val="D4A017">
              <a:alpha val="40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8595360" y="914400"/>
            <a:ext cx="164592" cy="164592"/>
          </a:xfrm>
          <a:prstGeom prst="ellipse">
            <a:avLst/>
          </a:prstGeom>
          <a:solidFill>
            <a:srgbClr val="D4A017">
              <a:alpha val="4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8046720" y="1188720"/>
            <a:ext cx="164592" cy="164592"/>
          </a:xfrm>
          <a:prstGeom prst="ellipse">
            <a:avLst/>
          </a:prstGeom>
          <a:solidFill>
            <a:srgbClr val="D4A017">
              <a:alpha val="40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8321040" y="1188720"/>
            <a:ext cx="164592" cy="164592"/>
          </a:xfrm>
          <a:prstGeom prst="ellipse">
            <a:avLst/>
          </a:prstGeom>
          <a:solidFill>
            <a:srgbClr val="D4A017">
              <a:alpha val="40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8595360" y="1188720"/>
            <a:ext cx="164592" cy="164592"/>
          </a:xfrm>
          <a:prstGeom prst="ellipse">
            <a:avLst/>
          </a:prstGeom>
          <a:solidFill>
            <a:srgbClr val="D4A017">
              <a:alpha val="40000"/>
            </a:srgbClr>
          </a:solidFill>
          <a:ln/>
        </p:spPr>
      </p:sp>
      <p:sp>
        <p:nvSpPr>
          <p:cNvPr id="11" name="Text 9"/>
          <p:cNvSpPr/>
          <p:nvPr/>
        </p:nvSpPr>
        <p:spPr>
          <a:xfrm>
            <a:off x="274320" y="320040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D4A01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CMS</a:t>
            </a:r>
            <a:endParaRPr lang="en-US" sz="4200" dirty="0"/>
          </a:p>
        </p:txBody>
      </p:sp>
      <p:sp>
        <p:nvSpPr>
          <p:cNvPr id="12" name="Text 10"/>
          <p:cNvSpPr/>
          <p:nvPr/>
        </p:nvSpPr>
        <p:spPr>
          <a:xfrm>
            <a:off x="274320" y="9601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400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CONSTRUCTION MANAGEMENT SYSTEM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274320" y="1280160"/>
            <a:ext cx="5029200" cy="36576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14" name="Text 12"/>
          <p:cNvSpPr/>
          <p:nvPr/>
        </p:nvSpPr>
        <p:spPr>
          <a:xfrm>
            <a:off x="274320" y="1417320"/>
            <a:ext cx="54864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AI-Powered Construction</a:t>
            </a:r>
            <a:endParaRPr lang="en-US" sz="3000" dirty="0"/>
          </a:p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Management System</a:t>
            </a:r>
            <a:endParaRPr lang="en-US" sz="3000" dirty="0"/>
          </a:p>
        </p:txBody>
      </p:sp>
      <p:sp>
        <p:nvSpPr>
          <p:cNvPr id="15" name="Text 13"/>
          <p:cNvSpPr/>
          <p:nvPr/>
        </p:nvSpPr>
        <p:spPr>
          <a:xfrm>
            <a:off x="274320" y="292608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 Digital Ecosystem for Modern Construction Operations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274320" y="3520440"/>
            <a:ext cx="1234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0C0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$21.6B+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274320" y="3931920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8B9C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Projects Managed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1645920" y="3520440"/>
            <a:ext cx="1234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0C0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65+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645920" y="3931920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8B9C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Countries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3017520" y="3520440"/>
            <a:ext cx="1234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0C0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2,000+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3017520" y="3931920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8B9C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Active Users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4389120" y="3520440"/>
            <a:ext cx="1234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0C0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99.9%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4389120" y="3931920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8B9C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Uptime</a:t>
            </a:r>
            <a:endParaRPr lang="en-US" sz="800" dirty="0"/>
          </a:p>
        </p:txBody>
      </p:sp>
      <p:sp>
        <p:nvSpPr>
          <p:cNvPr id="24" name="Text 22"/>
          <p:cNvSpPr/>
          <p:nvPr/>
        </p:nvSpPr>
        <p:spPr>
          <a:xfrm>
            <a:off x="274320" y="448056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B9C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Powered by NTT Groups  |  World Business Groups  |  Vivid Verse Global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6583680" y="1645920"/>
            <a:ext cx="21945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CLIENT</a:t>
            </a:r>
            <a:endParaRPr lang="en-US" sz="2800" dirty="0"/>
          </a:p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DEMO</a:t>
            </a:r>
            <a:endParaRPr lang="en-US" sz="2800" dirty="0"/>
          </a:p>
        </p:txBody>
      </p:sp>
      <p:sp>
        <p:nvSpPr>
          <p:cNvPr id="26" name="Text 24"/>
          <p:cNvSpPr/>
          <p:nvPr/>
        </p:nvSpPr>
        <p:spPr>
          <a:xfrm>
            <a:off x="6583680" y="283464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D4A01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2025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0F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A162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201168"/>
            <a:ext cx="8229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ABOUT THE PRESENTER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365760" y="3204972"/>
            <a:ext cx="1198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200" b="1" dirty="0">
                <a:solidFill>
                  <a:srgbClr val="D4A01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MS</a:t>
            </a:r>
            <a:endParaRPr lang="en-US" sz="4200" dirty="0"/>
          </a:p>
        </p:txBody>
      </p:sp>
      <p:sp>
        <p:nvSpPr>
          <p:cNvPr id="7" name="Text 5"/>
          <p:cNvSpPr/>
          <p:nvPr/>
        </p:nvSpPr>
        <p:spPr>
          <a:xfrm>
            <a:off x="2560320" y="960120"/>
            <a:ext cx="6217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A162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Eng. Mohammad Shakil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2560320" y="1463040"/>
            <a:ext cx="6217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Partner &amp; Groups CEO, NTT Groups  |  Vice President, World Business Groups (WBG)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2560320" y="1828800"/>
            <a:ext cx="5943600" cy="27432"/>
          </a:xfrm>
          <a:prstGeom prst="rect">
            <a:avLst/>
          </a:prstGeom>
          <a:solidFill>
            <a:srgbClr val="DCE4ED"/>
          </a:solidFill>
          <a:ln/>
        </p:spPr>
      </p:sp>
      <p:sp>
        <p:nvSpPr>
          <p:cNvPr id="10" name="Shape 8"/>
          <p:cNvSpPr/>
          <p:nvPr/>
        </p:nvSpPr>
        <p:spPr>
          <a:xfrm>
            <a:off x="2560320" y="1965960"/>
            <a:ext cx="128016" cy="128016"/>
          </a:xfrm>
          <a:prstGeom prst="ellipse">
            <a:avLst/>
          </a:prstGeom>
          <a:solidFill>
            <a:srgbClr val="D4A017"/>
          </a:solidFill>
          <a:ln/>
        </p:spPr>
      </p:sp>
      <p:sp>
        <p:nvSpPr>
          <p:cNvPr id="11" name="Text 9"/>
          <p:cNvSpPr/>
          <p:nvPr/>
        </p:nvSpPr>
        <p:spPr>
          <a:xfrm>
            <a:off x="2788920" y="1920240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M.Tech – Computer Science &amp; Engineering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2560320" y="2350008"/>
            <a:ext cx="128016" cy="128016"/>
          </a:xfrm>
          <a:prstGeom prst="ellipse">
            <a:avLst/>
          </a:prstGeom>
          <a:solidFill>
            <a:srgbClr val="D4A017"/>
          </a:solidFill>
          <a:ln/>
        </p:spPr>
      </p:sp>
      <p:sp>
        <p:nvSpPr>
          <p:cNvPr id="13" name="Text 11"/>
          <p:cNvSpPr/>
          <p:nvPr/>
        </p:nvSpPr>
        <p:spPr>
          <a:xfrm>
            <a:off x="2788920" y="2304288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MBA – Business Administration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2560320" y="2734056"/>
            <a:ext cx="128016" cy="128016"/>
          </a:xfrm>
          <a:prstGeom prst="ellipse">
            <a:avLst/>
          </a:prstGeom>
          <a:solidFill>
            <a:srgbClr val="D4A017"/>
          </a:solidFill>
          <a:ln/>
        </p:spPr>
      </p:sp>
      <p:sp>
        <p:nvSpPr>
          <p:cNvPr id="15" name="Text 13"/>
          <p:cNvSpPr/>
          <p:nvPr/>
        </p:nvSpPr>
        <p:spPr>
          <a:xfrm>
            <a:off x="2788920" y="2688336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B.E. – Electronics &amp; Telecommunication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2560320" y="3118104"/>
            <a:ext cx="128016" cy="128016"/>
          </a:xfrm>
          <a:prstGeom prst="ellipse">
            <a:avLst/>
          </a:prstGeom>
          <a:solidFill>
            <a:srgbClr val="D4A017"/>
          </a:solidFill>
          <a:ln/>
        </p:spPr>
      </p:sp>
      <p:sp>
        <p:nvSpPr>
          <p:cNvPr id="17" name="Text 15"/>
          <p:cNvSpPr/>
          <p:nvPr/>
        </p:nvSpPr>
        <p:spPr>
          <a:xfrm>
            <a:off x="2788920" y="3072384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PMP – PMI, Boston University, USA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2560320" y="3502152"/>
            <a:ext cx="128016" cy="128016"/>
          </a:xfrm>
          <a:prstGeom prst="ellipse">
            <a:avLst/>
          </a:prstGeom>
          <a:solidFill>
            <a:srgbClr val="D4A017"/>
          </a:solidFill>
          <a:ln/>
        </p:spPr>
      </p:sp>
      <p:sp>
        <p:nvSpPr>
          <p:cNvPr id="19" name="Text 17"/>
          <p:cNvSpPr/>
          <p:nvPr/>
        </p:nvSpPr>
        <p:spPr>
          <a:xfrm>
            <a:off x="2788920" y="3456432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CPTE – American Board of Engineering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2560320" y="3886200"/>
            <a:ext cx="128016" cy="128016"/>
          </a:xfrm>
          <a:prstGeom prst="ellipse">
            <a:avLst/>
          </a:prstGeom>
          <a:solidFill>
            <a:srgbClr val="D4A017"/>
          </a:solidFill>
          <a:ln/>
        </p:spPr>
      </p:sp>
      <p:sp>
        <p:nvSpPr>
          <p:cNvPr id="21" name="Text 19"/>
          <p:cNvSpPr/>
          <p:nvPr/>
        </p:nvSpPr>
        <p:spPr>
          <a:xfrm>
            <a:off x="2788920" y="3840480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IEEE, IETE, IE, IA India Member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365760" y="4389120"/>
            <a:ext cx="1828800" cy="594360"/>
          </a:xfrm>
          <a:prstGeom prst="rect">
            <a:avLst/>
          </a:prstGeom>
          <a:solidFill>
            <a:srgbClr val="0A1628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23" name="Text 21"/>
          <p:cNvSpPr/>
          <p:nvPr/>
        </p:nvSpPr>
        <p:spPr>
          <a:xfrm>
            <a:off x="365760" y="4407408"/>
            <a:ext cx="1828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0C0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$21.6B+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365760" y="4681728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Delivered</a:t>
            </a:r>
            <a:endParaRPr lang="en-US" sz="800" dirty="0"/>
          </a:p>
        </p:txBody>
      </p:sp>
      <p:sp>
        <p:nvSpPr>
          <p:cNvPr id="25" name="Shape 23"/>
          <p:cNvSpPr/>
          <p:nvPr/>
        </p:nvSpPr>
        <p:spPr>
          <a:xfrm>
            <a:off x="2468880" y="4389120"/>
            <a:ext cx="1828800" cy="594360"/>
          </a:xfrm>
          <a:prstGeom prst="rect">
            <a:avLst/>
          </a:prstGeom>
          <a:solidFill>
            <a:srgbClr val="0A1628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26" name="Text 24"/>
          <p:cNvSpPr/>
          <p:nvPr/>
        </p:nvSpPr>
        <p:spPr>
          <a:xfrm>
            <a:off x="2468880" y="4407408"/>
            <a:ext cx="1828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0C0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2468880" y="4681728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Subsidiaries</a:t>
            </a:r>
            <a:endParaRPr lang="en-US" sz="800" dirty="0"/>
          </a:p>
        </p:txBody>
      </p:sp>
      <p:sp>
        <p:nvSpPr>
          <p:cNvPr id="28" name="Shape 26"/>
          <p:cNvSpPr/>
          <p:nvPr/>
        </p:nvSpPr>
        <p:spPr>
          <a:xfrm>
            <a:off x="4572000" y="4389120"/>
            <a:ext cx="1828800" cy="594360"/>
          </a:xfrm>
          <a:prstGeom prst="rect">
            <a:avLst/>
          </a:prstGeom>
          <a:solidFill>
            <a:srgbClr val="0A1628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29" name="Text 27"/>
          <p:cNvSpPr/>
          <p:nvPr/>
        </p:nvSpPr>
        <p:spPr>
          <a:xfrm>
            <a:off x="4572000" y="4407408"/>
            <a:ext cx="1828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0C0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34+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4572000" y="4681728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Years Exp</a:t>
            </a:r>
            <a:endParaRPr lang="en-US" sz="800" dirty="0"/>
          </a:p>
        </p:txBody>
      </p:sp>
      <p:sp>
        <p:nvSpPr>
          <p:cNvPr id="31" name="Shape 29"/>
          <p:cNvSpPr/>
          <p:nvPr/>
        </p:nvSpPr>
        <p:spPr>
          <a:xfrm>
            <a:off x="6675120" y="4389120"/>
            <a:ext cx="1828800" cy="594360"/>
          </a:xfrm>
          <a:prstGeom prst="rect">
            <a:avLst/>
          </a:prstGeom>
          <a:solidFill>
            <a:srgbClr val="0A1628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32" name="Text 30"/>
          <p:cNvSpPr/>
          <p:nvPr/>
        </p:nvSpPr>
        <p:spPr>
          <a:xfrm>
            <a:off x="6675120" y="4407408"/>
            <a:ext cx="1828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0C0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17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6675120" y="4681728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Platforms</a:t>
            </a:r>
            <a:endParaRPr lang="en-US" sz="800" dirty="0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B460FCDC-BBD7-4225-9181-715A13616E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312" y="1056132"/>
            <a:ext cx="1840384" cy="202539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A1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12244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64592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274320" y="914400"/>
            <a:ext cx="8595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CMS is a fully integrated, AI-powered construction management ecosystem developed by NTT Groups and Vivid Verse Global. It is the only platform delivering 360° coverage across workforce, project, finance, compliance, procurement, and AI advisory — all in one unified system.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274320" y="1828800"/>
            <a:ext cx="4206240" cy="868680"/>
          </a:xfrm>
          <a:prstGeom prst="rect">
            <a:avLst/>
          </a:prstGeom>
          <a:solidFill>
            <a:srgbClr val="1B3A6B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365760" y="19659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000000"/>
                </a:solidFill>
              </a:rPr>
              <a:t>🏗️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868680" y="1901952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0C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 Construction OS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868680" y="2176272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Replaces fragmented tools with one unified platform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4754880" y="1828800"/>
            <a:ext cx="4206240" cy="868680"/>
          </a:xfrm>
          <a:prstGeom prst="rect">
            <a:avLst/>
          </a:prstGeom>
          <a:solidFill>
            <a:srgbClr val="1B3A6B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4846320" y="19659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000000"/>
                </a:solidFill>
              </a:rPr>
              <a:t>🤖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5349240" y="1901952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0C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AI Advisors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5349240" y="2176272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 Manager, Site Engineer, HR, Finance, Auditor &amp; more</a:t>
            </a:r>
            <a:endParaRPr lang="en-US" sz="950" dirty="0"/>
          </a:p>
        </p:txBody>
      </p:sp>
      <p:sp>
        <p:nvSpPr>
          <p:cNvPr id="14" name="Shape 12"/>
          <p:cNvSpPr/>
          <p:nvPr/>
        </p:nvSpPr>
        <p:spPr>
          <a:xfrm>
            <a:off x="274320" y="2834640"/>
            <a:ext cx="4206240" cy="868680"/>
          </a:xfrm>
          <a:prstGeom prst="rect">
            <a:avLst/>
          </a:prstGeom>
          <a:solidFill>
            <a:srgbClr val="1B3A6B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365760" y="2971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000000"/>
                </a:solidFill>
              </a:rPr>
              <a:t>📍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868680" y="2907792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0C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Remote Site Control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868680" y="3182112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GPS, face recognition, geo-fencing from any device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4754880" y="2834640"/>
            <a:ext cx="4206240" cy="868680"/>
          </a:xfrm>
          <a:prstGeom prst="rect">
            <a:avLst/>
          </a:prstGeom>
          <a:solidFill>
            <a:srgbClr val="1B3A6B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19" name="Text 17"/>
          <p:cNvSpPr/>
          <p:nvPr/>
        </p:nvSpPr>
        <p:spPr>
          <a:xfrm>
            <a:off x="4846320" y="2971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000000"/>
                </a:solidFill>
              </a:rPr>
              <a:t>💼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5349240" y="2907792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0C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Ready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5349240" y="3182112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ERP integration, white-label, multi-site, unlimited users</a:t>
            </a:r>
            <a:endParaRPr lang="en-US" sz="950" dirty="0"/>
          </a:p>
        </p:txBody>
      </p:sp>
      <p:sp>
        <p:nvSpPr>
          <p:cNvPr id="22" name="Shape 20"/>
          <p:cNvSpPr/>
          <p:nvPr/>
        </p:nvSpPr>
        <p:spPr>
          <a:xfrm>
            <a:off x="274320" y="3840480"/>
            <a:ext cx="4206240" cy="868680"/>
          </a:xfrm>
          <a:prstGeom prst="rect">
            <a:avLst/>
          </a:prstGeom>
          <a:solidFill>
            <a:srgbClr val="1B3A6B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23" name="Text 21"/>
          <p:cNvSpPr/>
          <p:nvPr/>
        </p:nvSpPr>
        <p:spPr>
          <a:xfrm>
            <a:off x="365760" y="39776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000000"/>
                </a:solidFill>
              </a:rPr>
              <a:t>💰</a:t>
            </a:r>
            <a:endParaRPr lang="en-US" sz="2000" dirty="0"/>
          </a:p>
        </p:txBody>
      </p:sp>
      <p:sp>
        <p:nvSpPr>
          <p:cNvPr id="24" name="Text 22"/>
          <p:cNvSpPr/>
          <p:nvPr/>
        </p:nvSpPr>
        <p:spPr>
          <a:xfrm>
            <a:off x="868680" y="3913632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0C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 1B Revenue Target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868680" y="4187952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5-year projection with proven subscription model</a:t>
            </a:r>
            <a:endParaRPr lang="en-US" sz="950" dirty="0"/>
          </a:p>
        </p:txBody>
      </p:sp>
      <p:sp>
        <p:nvSpPr>
          <p:cNvPr id="26" name="Shape 24"/>
          <p:cNvSpPr/>
          <p:nvPr/>
        </p:nvSpPr>
        <p:spPr>
          <a:xfrm>
            <a:off x="4754880" y="3840480"/>
            <a:ext cx="4206240" cy="868680"/>
          </a:xfrm>
          <a:prstGeom prst="rect">
            <a:avLst/>
          </a:prstGeom>
          <a:solidFill>
            <a:srgbClr val="1B3A6B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27" name="Text 25"/>
          <p:cNvSpPr/>
          <p:nvPr/>
        </p:nvSpPr>
        <p:spPr>
          <a:xfrm>
            <a:off x="4846320" y="39776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000000"/>
                </a:solidFill>
              </a:rPr>
              <a:t>🌍</a:t>
            </a:r>
            <a:endParaRPr lang="en-US" sz="2000" dirty="0"/>
          </a:p>
        </p:txBody>
      </p:sp>
      <p:sp>
        <p:nvSpPr>
          <p:cNvPr id="28" name="Text 26"/>
          <p:cNvSpPr/>
          <p:nvPr/>
        </p:nvSpPr>
        <p:spPr>
          <a:xfrm>
            <a:off x="5349240" y="3913632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0C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Saudi Market Leader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5349240" y="4187952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Aligned with Vision 2030 digital transformation goals</a:t>
            </a:r>
            <a:endParaRPr lang="en-US" sz="9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0F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A162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8288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MARKET OPPORTUNITY</a:t>
            </a:r>
            <a:endParaRPr lang="en-US" sz="2200" dirty="0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0A4CAD3C-4845-4D43-BBF8-CAFF09ACC314}"/>
              </a:ext>
            </a:extLst>
          </p:cNvPr>
          <p:cNvGrpSpPr/>
          <p:nvPr/>
        </p:nvGrpSpPr>
        <p:grpSpPr>
          <a:xfrm>
            <a:off x="255311" y="1401742"/>
            <a:ext cx="3878497" cy="1828800"/>
            <a:chOff x="236303" y="853694"/>
            <a:chExt cx="3878497" cy="1828800"/>
          </a:xfrm>
        </p:grpSpPr>
        <p:sp>
          <p:nvSpPr>
            <p:cNvPr id="5" name="Shape 3"/>
            <p:cNvSpPr/>
            <p:nvPr/>
          </p:nvSpPr>
          <p:spPr>
            <a:xfrm>
              <a:off x="236303" y="853694"/>
              <a:ext cx="3840480" cy="1828800"/>
            </a:xfrm>
            <a:prstGeom prst="rect">
              <a:avLst/>
            </a:prstGeom>
            <a:solidFill>
              <a:srgbClr val="0A1628"/>
            </a:solidFill>
            <a:ln/>
            <a:effectLst>
              <a:outerShdw blurRad="101600" dist="25400" dir="8100000" algn="bl" rotWithShape="0">
                <a:srgbClr val="000000">
                  <a:alpha val="20000"/>
                </a:srgbClr>
              </a:outerShdw>
            </a:effectLst>
          </p:spPr>
        </p:sp>
        <p:sp>
          <p:nvSpPr>
            <p:cNvPr id="6" name="Text 4"/>
            <p:cNvSpPr/>
            <p:nvPr/>
          </p:nvSpPr>
          <p:spPr>
            <a:xfrm>
              <a:off x="949536" y="1051560"/>
              <a:ext cx="2490047" cy="66751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3600" b="1" dirty="0">
                  <a:solidFill>
                    <a:srgbClr val="D4A017"/>
                  </a:solidFill>
                  <a:latin typeface="Georgia" pitchFamily="34" charset="0"/>
                  <a:ea typeface="Georgia" pitchFamily="34" charset="-122"/>
                  <a:cs typeface="Georgia" pitchFamily="34" charset="-120"/>
                </a:rPr>
                <a:t>SAR 255+</a:t>
              </a:r>
              <a:endParaRPr lang="en-US" sz="3600" dirty="0"/>
            </a:p>
          </p:txBody>
        </p:sp>
        <p:sp>
          <p:nvSpPr>
            <p:cNvPr id="7" name="Text 5"/>
            <p:cNvSpPr/>
            <p:nvPr/>
          </p:nvSpPr>
          <p:spPr>
            <a:xfrm>
              <a:off x="274320" y="1737360"/>
              <a:ext cx="3840480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kern="0" spc="500" dirty="0">
                  <a:solidFill>
                    <a:srgbClr val="00B4D8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BILLION</a:t>
              </a:r>
              <a:endParaRPr lang="en-US" sz="1400" dirty="0"/>
            </a:p>
          </p:txBody>
        </p:sp>
        <p:sp>
          <p:nvSpPr>
            <p:cNvPr id="8" name="Text 6"/>
            <p:cNvSpPr/>
            <p:nvPr/>
          </p:nvSpPr>
          <p:spPr>
            <a:xfrm>
              <a:off x="274320" y="2057400"/>
              <a:ext cx="384048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100" dirty="0">
                  <a:solidFill>
                    <a:srgbClr val="DCE4ED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Saudi Annual Construction Market</a:t>
              </a:r>
              <a:endParaRPr lang="en-US" sz="1100" dirty="0"/>
            </a:p>
          </p:txBody>
        </p:sp>
      </p:grpSp>
      <p:sp>
        <p:nvSpPr>
          <p:cNvPr id="9" name="Shape 7"/>
          <p:cNvSpPr/>
          <p:nvPr/>
        </p:nvSpPr>
        <p:spPr>
          <a:xfrm>
            <a:off x="4572000" y="914400"/>
            <a:ext cx="4206240" cy="640080"/>
          </a:xfrm>
          <a:prstGeom prst="rect">
            <a:avLst/>
          </a:prstGeom>
          <a:solidFill>
            <a:srgbClr val="112244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4663440" y="969264"/>
            <a:ext cx="1645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0C0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178,000+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6309360" y="100584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Registered Contracting Companies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4572000" y="1664208"/>
            <a:ext cx="4206240" cy="640080"/>
          </a:xfrm>
          <a:prstGeom prst="rect">
            <a:avLst/>
          </a:prstGeom>
          <a:solidFill>
            <a:srgbClr val="112244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4663440" y="1719072"/>
            <a:ext cx="1645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0C0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4,000,000+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309360" y="1755648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Construction Workforce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4572000" y="2414016"/>
            <a:ext cx="4206240" cy="640080"/>
          </a:xfrm>
          <a:prstGeom prst="rect">
            <a:avLst/>
          </a:prstGeom>
          <a:solidFill>
            <a:srgbClr val="112244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4663440" y="2468880"/>
            <a:ext cx="1645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0C0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6309360" y="2505456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Unified AI Platform Exists Today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4572000" y="3163824"/>
            <a:ext cx="4206240" cy="640080"/>
          </a:xfrm>
          <a:prstGeom prst="rect">
            <a:avLst/>
          </a:prstGeom>
          <a:solidFill>
            <a:srgbClr val="112244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19" name="Text 17"/>
          <p:cNvSpPr/>
          <p:nvPr/>
        </p:nvSpPr>
        <p:spPr>
          <a:xfrm>
            <a:off x="4663440" y="3218688"/>
            <a:ext cx="1645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0C0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∞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6309360" y="3255264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Opportunity for CMS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337903" y="3664204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Active Vision 2030 Mega Projects:</a:t>
            </a:r>
            <a:endParaRPr lang="en-US" sz="1000" dirty="0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1DD47571-5A02-4D6A-9702-CA04105A6A53}"/>
              </a:ext>
            </a:extLst>
          </p:cNvPr>
          <p:cNvGrpSpPr/>
          <p:nvPr/>
        </p:nvGrpSpPr>
        <p:grpSpPr>
          <a:xfrm>
            <a:off x="236303" y="3998807"/>
            <a:ext cx="1645920" cy="462280"/>
            <a:chOff x="274320" y="3241040"/>
            <a:chExt cx="1645920" cy="462280"/>
          </a:xfrm>
        </p:grpSpPr>
        <p:sp>
          <p:nvSpPr>
            <p:cNvPr id="22" name="Shape 20"/>
            <p:cNvSpPr/>
            <p:nvPr/>
          </p:nvSpPr>
          <p:spPr>
            <a:xfrm>
              <a:off x="320040" y="3241040"/>
              <a:ext cx="1600200" cy="457200"/>
            </a:xfrm>
            <a:prstGeom prst="rect">
              <a:avLst/>
            </a:prstGeom>
            <a:solidFill>
              <a:srgbClr val="1B3A6B"/>
            </a:solidFill>
            <a:ln/>
            <a:effectLst>
              <a:outerShdw blurRad="101600" dist="25400" dir="8100000" algn="bl" rotWithShape="0">
                <a:srgbClr val="000000">
                  <a:alpha val="20000"/>
                </a:srgbClr>
              </a:outerShdw>
            </a:effectLst>
          </p:spPr>
        </p:sp>
        <p:sp>
          <p:nvSpPr>
            <p:cNvPr id="23" name="Text 21"/>
            <p:cNvSpPr/>
            <p:nvPr/>
          </p:nvSpPr>
          <p:spPr>
            <a:xfrm>
              <a:off x="274320" y="3246120"/>
              <a:ext cx="160020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000" b="1" dirty="0">
                  <a:solidFill>
                    <a:srgbClr val="F0C040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NEOM</a:t>
              </a:r>
              <a:endParaRPr lang="en-US" sz="1000" dirty="0"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EE5E097-8706-4C94-9CC4-7C73B2C67BAF}"/>
              </a:ext>
            </a:extLst>
          </p:cNvPr>
          <p:cNvGrpSpPr/>
          <p:nvPr/>
        </p:nvGrpSpPr>
        <p:grpSpPr>
          <a:xfrm>
            <a:off x="2027767" y="4019296"/>
            <a:ext cx="1600200" cy="457200"/>
            <a:chOff x="2011680" y="3246120"/>
            <a:chExt cx="1600200" cy="457200"/>
          </a:xfrm>
        </p:grpSpPr>
        <p:sp>
          <p:nvSpPr>
            <p:cNvPr id="24" name="Shape 22"/>
            <p:cNvSpPr/>
            <p:nvPr/>
          </p:nvSpPr>
          <p:spPr>
            <a:xfrm>
              <a:off x="2011680" y="3246120"/>
              <a:ext cx="1600200" cy="457200"/>
            </a:xfrm>
            <a:prstGeom prst="rect">
              <a:avLst/>
            </a:prstGeom>
            <a:solidFill>
              <a:srgbClr val="1B3A6B"/>
            </a:solidFill>
            <a:ln/>
            <a:effectLst>
              <a:outerShdw blurRad="101600" dist="25400" dir="8100000" algn="bl" rotWithShape="0">
                <a:srgbClr val="000000">
                  <a:alpha val="20000"/>
                </a:srgbClr>
              </a:outerShdw>
            </a:effectLst>
          </p:spPr>
        </p:sp>
        <p:sp>
          <p:nvSpPr>
            <p:cNvPr id="25" name="Text 23"/>
            <p:cNvSpPr/>
            <p:nvPr/>
          </p:nvSpPr>
          <p:spPr>
            <a:xfrm>
              <a:off x="2011680" y="3246120"/>
              <a:ext cx="160020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000" b="1" dirty="0">
                  <a:solidFill>
                    <a:srgbClr val="F0C040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QIDDIYA</a:t>
              </a:r>
              <a:endParaRPr lang="en-US" sz="1000" dirty="0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EF56A82-6720-4215-AD98-632D29F3B988}"/>
              </a:ext>
            </a:extLst>
          </p:cNvPr>
          <p:cNvGrpSpPr/>
          <p:nvPr/>
        </p:nvGrpSpPr>
        <p:grpSpPr>
          <a:xfrm>
            <a:off x="3749040" y="4020820"/>
            <a:ext cx="1600200" cy="457200"/>
            <a:chOff x="3749040" y="3246120"/>
            <a:chExt cx="1600200" cy="457200"/>
          </a:xfrm>
        </p:grpSpPr>
        <p:sp>
          <p:nvSpPr>
            <p:cNvPr id="26" name="Shape 24"/>
            <p:cNvSpPr/>
            <p:nvPr/>
          </p:nvSpPr>
          <p:spPr>
            <a:xfrm>
              <a:off x="3749040" y="3246120"/>
              <a:ext cx="1600200" cy="457200"/>
            </a:xfrm>
            <a:prstGeom prst="rect">
              <a:avLst/>
            </a:prstGeom>
            <a:solidFill>
              <a:srgbClr val="1B3A6B"/>
            </a:solidFill>
            <a:ln/>
            <a:effectLst>
              <a:outerShdw blurRad="101600" dist="25400" dir="8100000" algn="bl" rotWithShape="0">
                <a:srgbClr val="000000">
                  <a:alpha val="20000"/>
                </a:srgbClr>
              </a:outerShdw>
            </a:effectLst>
          </p:spPr>
        </p:sp>
        <p:sp>
          <p:nvSpPr>
            <p:cNvPr id="27" name="Text 25"/>
            <p:cNvSpPr/>
            <p:nvPr/>
          </p:nvSpPr>
          <p:spPr>
            <a:xfrm>
              <a:off x="3749040" y="3246120"/>
              <a:ext cx="160020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000" b="1" dirty="0">
                  <a:solidFill>
                    <a:srgbClr val="F0C040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RED SEA</a:t>
              </a:r>
              <a:endParaRPr lang="en-US" sz="1000" dirty="0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FD03BDB0-C725-43FA-B170-0C7E844368F6}"/>
              </a:ext>
            </a:extLst>
          </p:cNvPr>
          <p:cNvGrpSpPr/>
          <p:nvPr/>
        </p:nvGrpSpPr>
        <p:grpSpPr>
          <a:xfrm>
            <a:off x="5486400" y="4014216"/>
            <a:ext cx="1600200" cy="457200"/>
            <a:chOff x="5486400" y="3246120"/>
            <a:chExt cx="1600200" cy="457200"/>
          </a:xfrm>
        </p:grpSpPr>
        <p:sp>
          <p:nvSpPr>
            <p:cNvPr id="28" name="Shape 26"/>
            <p:cNvSpPr/>
            <p:nvPr/>
          </p:nvSpPr>
          <p:spPr>
            <a:xfrm>
              <a:off x="5486400" y="3246120"/>
              <a:ext cx="1600200" cy="457200"/>
            </a:xfrm>
            <a:prstGeom prst="rect">
              <a:avLst/>
            </a:prstGeom>
            <a:solidFill>
              <a:srgbClr val="1B3A6B"/>
            </a:solidFill>
            <a:ln/>
            <a:effectLst>
              <a:outerShdw blurRad="101600" dist="25400" dir="8100000" algn="bl" rotWithShape="0">
                <a:srgbClr val="000000">
                  <a:alpha val="20000"/>
                </a:srgbClr>
              </a:outerShdw>
            </a:effectLst>
          </p:spPr>
        </p:sp>
        <p:sp>
          <p:nvSpPr>
            <p:cNvPr id="29" name="Text 27"/>
            <p:cNvSpPr/>
            <p:nvPr/>
          </p:nvSpPr>
          <p:spPr>
            <a:xfrm>
              <a:off x="5486400" y="3246120"/>
              <a:ext cx="160020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000" b="1" dirty="0">
                  <a:solidFill>
                    <a:srgbClr val="F0C040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DIRIYAH</a:t>
              </a:r>
              <a:endParaRPr lang="en-US" sz="1000" dirty="0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11988F3-33B2-4B0C-9664-6C8B84FB014F}"/>
              </a:ext>
            </a:extLst>
          </p:cNvPr>
          <p:cNvGrpSpPr/>
          <p:nvPr/>
        </p:nvGrpSpPr>
        <p:grpSpPr>
          <a:xfrm>
            <a:off x="7171605" y="4014216"/>
            <a:ext cx="1600200" cy="457200"/>
            <a:chOff x="7223760" y="3246120"/>
            <a:chExt cx="1600200" cy="457200"/>
          </a:xfrm>
        </p:grpSpPr>
        <p:sp>
          <p:nvSpPr>
            <p:cNvPr id="30" name="Shape 28"/>
            <p:cNvSpPr/>
            <p:nvPr/>
          </p:nvSpPr>
          <p:spPr>
            <a:xfrm>
              <a:off x="7223760" y="3246120"/>
              <a:ext cx="1600200" cy="457200"/>
            </a:xfrm>
            <a:prstGeom prst="rect">
              <a:avLst/>
            </a:prstGeom>
            <a:solidFill>
              <a:srgbClr val="1B3A6B"/>
            </a:solidFill>
            <a:ln/>
            <a:effectLst>
              <a:outerShdw blurRad="101600" dist="25400" dir="8100000" algn="bl" rotWithShape="0">
                <a:srgbClr val="000000">
                  <a:alpha val="20000"/>
                </a:srgbClr>
              </a:outerShdw>
            </a:effectLst>
          </p:spPr>
        </p:sp>
        <p:sp>
          <p:nvSpPr>
            <p:cNvPr id="31" name="Text 29"/>
            <p:cNvSpPr/>
            <p:nvPr/>
          </p:nvSpPr>
          <p:spPr>
            <a:xfrm>
              <a:off x="7223760" y="3246120"/>
              <a:ext cx="160020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000" b="1" dirty="0">
                  <a:solidFill>
                    <a:srgbClr val="F0C040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ROSHN</a:t>
              </a:r>
              <a:endParaRPr lang="en-US" sz="1000" dirty="0"/>
            </a:p>
          </p:txBody>
        </p:sp>
      </p:grpSp>
      <p:sp>
        <p:nvSpPr>
          <p:cNvPr id="32" name="Text 30"/>
          <p:cNvSpPr/>
          <p:nvPr/>
        </p:nvSpPr>
        <p:spPr>
          <a:xfrm>
            <a:off x="274320" y="4590627"/>
            <a:ext cx="8595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B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unified AI-powered software exists offering HR + Project + Finance + Site Advisory + Cloud. CMS fills this gap entirely.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A1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12244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64592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PROBLEM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960120"/>
            <a:ext cx="4206240" cy="1234440"/>
          </a:xfrm>
          <a:prstGeom prst="rect">
            <a:avLst/>
          </a:prstGeom>
          <a:solidFill>
            <a:srgbClr val="1B3A6B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274320" y="960120"/>
            <a:ext cx="64008" cy="123444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7" name="Text 5"/>
          <p:cNvSpPr/>
          <p:nvPr/>
        </p:nvSpPr>
        <p:spPr>
          <a:xfrm>
            <a:off x="438912" y="1051560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0C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❌ No Centralized System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38912" y="1417320"/>
            <a:ext cx="3931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Construction firms use 5-10 disconnected tools — HR software, spreadsheets, WhatsApp, paper forms — creating costly inefficiencies.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4709160" y="960120"/>
            <a:ext cx="4206240" cy="1234440"/>
          </a:xfrm>
          <a:prstGeom prst="rect">
            <a:avLst/>
          </a:prstGeom>
          <a:solidFill>
            <a:srgbClr val="1B3A6B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709160" y="960120"/>
            <a:ext cx="64008" cy="123444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1" name="Text 9"/>
          <p:cNvSpPr/>
          <p:nvPr/>
        </p:nvSpPr>
        <p:spPr>
          <a:xfrm>
            <a:off x="4873752" y="1051560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0C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❌ Manual Site Reporting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4873752" y="1417320"/>
            <a:ext cx="3931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Engineers spend hours on paper-based daily reports. Data is delayed, inaccurate, and impossible to analyze in real-time.</a:t>
            </a:r>
            <a:endParaRPr lang="en-US" sz="950" dirty="0"/>
          </a:p>
        </p:txBody>
      </p:sp>
      <p:sp>
        <p:nvSpPr>
          <p:cNvPr id="13" name="Shape 11"/>
          <p:cNvSpPr/>
          <p:nvPr/>
        </p:nvSpPr>
        <p:spPr>
          <a:xfrm>
            <a:off x="274320" y="2331720"/>
            <a:ext cx="4206240" cy="1234440"/>
          </a:xfrm>
          <a:prstGeom prst="rect">
            <a:avLst/>
          </a:prstGeom>
          <a:solidFill>
            <a:srgbClr val="1B3A6B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274320" y="2331720"/>
            <a:ext cx="64008" cy="123444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5" name="Text 13"/>
          <p:cNvSpPr/>
          <p:nvPr/>
        </p:nvSpPr>
        <p:spPr>
          <a:xfrm>
            <a:off x="438912" y="2423160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0C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❌ Compliance Failures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438912" y="2788920"/>
            <a:ext cx="3931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Iqama, passport, and insurance expiries go untracked, leading to GOSI fines, deportations, and project shutdowns.</a:t>
            </a:r>
            <a:endParaRPr lang="en-US" sz="950" dirty="0"/>
          </a:p>
        </p:txBody>
      </p:sp>
      <p:sp>
        <p:nvSpPr>
          <p:cNvPr id="17" name="Shape 15"/>
          <p:cNvSpPr/>
          <p:nvPr/>
        </p:nvSpPr>
        <p:spPr>
          <a:xfrm>
            <a:off x="4709160" y="2331720"/>
            <a:ext cx="4206240" cy="1234440"/>
          </a:xfrm>
          <a:prstGeom prst="rect">
            <a:avLst/>
          </a:prstGeom>
          <a:solidFill>
            <a:srgbClr val="1B3A6B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4709160" y="2331720"/>
            <a:ext cx="64008" cy="123444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9" name="Text 17"/>
          <p:cNvSpPr/>
          <p:nvPr/>
        </p:nvSpPr>
        <p:spPr>
          <a:xfrm>
            <a:off x="4873752" y="2423160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0C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❌ Zero AI Advisory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4873752" y="2788920"/>
            <a:ext cx="3931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platform offers engineering guidance, medical triage, or predictive analytics for on-site decision making.</a:t>
            </a:r>
            <a:endParaRPr lang="en-US" sz="950" dirty="0"/>
          </a:p>
        </p:txBody>
      </p:sp>
      <p:sp>
        <p:nvSpPr>
          <p:cNvPr id="21" name="Shape 19"/>
          <p:cNvSpPr/>
          <p:nvPr/>
        </p:nvSpPr>
        <p:spPr>
          <a:xfrm>
            <a:off x="274320" y="3703320"/>
            <a:ext cx="4206240" cy="1234440"/>
          </a:xfrm>
          <a:prstGeom prst="rect">
            <a:avLst/>
          </a:prstGeom>
          <a:solidFill>
            <a:srgbClr val="1B3A6B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274320" y="3703320"/>
            <a:ext cx="64008" cy="123444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23" name="Text 21"/>
          <p:cNvSpPr/>
          <p:nvPr/>
        </p:nvSpPr>
        <p:spPr>
          <a:xfrm>
            <a:off x="438912" y="3794760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0C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❌ Poor Vendor Control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438912" y="4160520"/>
            <a:ext cx="3931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structured bidding, no AI scoring, no digital agreements — vendor selection is manual, biased, and slow.</a:t>
            </a:r>
            <a:endParaRPr lang="en-US" sz="950" dirty="0"/>
          </a:p>
        </p:txBody>
      </p:sp>
      <p:sp>
        <p:nvSpPr>
          <p:cNvPr id="25" name="Shape 23"/>
          <p:cNvSpPr/>
          <p:nvPr/>
        </p:nvSpPr>
        <p:spPr>
          <a:xfrm>
            <a:off x="4709160" y="3703320"/>
            <a:ext cx="4206240" cy="1234440"/>
          </a:xfrm>
          <a:prstGeom prst="rect">
            <a:avLst/>
          </a:prstGeom>
          <a:solidFill>
            <a:srgbClr val="1B3A6B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4709160" y="3703320"/>
            <a:ext cx="64008" cy="123444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27" name="Text 25"/>
          <p:cNvSpPr/>
          <p:nvPr/>
        </p:nvSpPr>
        <p:spPr>
          <a:xfrm>
            <a:off x="4873752" y="3794760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0C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❌ Fragmented Communication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4873752" y="4160520"/>
            <a:ext cx="3931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Critical messages between clients, engineers, and contractors get lost across email, WhatsApp, and phone.</a:t>
            </a:r>
            <a:endParaRPr lang="en-US" sz="9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0F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A162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8288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SOLUTION — CMS ECOSYSTEM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274320" y="9144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A162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One Platform. Every Function. Powered by AI.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3313176" y="1963632"/>
            <a:ext cx="2011680" cy="2011680"/>
          </a:xfrm>
          <a:prstGeom prst="ellipse">
            <a:avLst/>
          </a:prstGeom>
          <a:solidFill>
            <a:srgbClr val="0A1628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3313176" y="1963632"/>
            <a:ext cx="20116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D4A01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CMS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rgbClr val="D4A01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Platform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246888" y="1691640"/>
            <a:ext cx="1554480" cy="777240"/>
          </a:xfrm>
          <a:prstGeom prst="rect">
            <a:avLst/>
          </a:prstGeom>
          <a:solidFill>
            <a:srgbClr val="1B3A6B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246888" y="1691640"/>
            <a:ext cx="1554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👷 HR &amp;</a:t>
            </a:r>
            <a:endParaRPr lang="en-US" sz="900" dirty="0"/>
          </a:p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Compliance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246888" y="3063240"/>
            <a:ext cx="1554480" cy="777240"/>
          </a:xfrm>
          <a:prstGeom prst="rect">
            <a:avLst/>
          </a:prstGeom>
          <a:solidFill>
            <a:srgbClr val="1B3A6B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246888" y="3063240"/>
            <a:ext cx="1554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📍 GPS</a:t>
            </a:r>
            <a:endParaRPr lang="en-US" sz="900" dirty="0"/>
          </a:p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Tracking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1938528" y="1303020"/>
            <a:ext cx="1554480" cy="777240"/>
          </a:xfrm>
          <a:prstGeom prst="rect">
            <a:avLst/>
          </a:prstGeom>
          <a:solidFill>
            <a:srgbClr val="1B3A6B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1938528" y="1303020"/>
            <a:ext cx="1554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🏗️ Project</a:t>
            </a:r>
            <a:endParaRPr lang="en-US" sz="900" dirty="0"/>
          </a:p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Mgmt</a:t>
            </a:r>
            <a:endParaRPr lang="en-US" sz="900" dirty="0"/>
          </a:p>
        </p:txBody>
      </p:sp>
      <p:sp>
        <p:nvSpPr>
          <p:cNvPr id="14" name="Shape 12"/>
          <p:cNvSpPr/>
          <p:nvPr/>
        </p:nvSpPr>
        <p:spPr>
          <a:xfrm>
            <a:off x="1938528" y="3899323"/>
            <a:ext cx="1554480" cy="777240"/>
          </a:xfrm>
          <a:prstGeom prst="rect">
            <a:avLst/>
          </a:prstGeom>
          <a:solidFill>
            <a:srgbClr val="1B3A6B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1938528" y="3899323"/>
            <a:ext cx="1554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📦 Inventory</a:t>
            </a:r>
            <a:endParaRPr lang="en-US" sz="900" dirty="0"/>
          </a:p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&amp; Procure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5113782" y="1314450"/>
            <a:ext cx="1554480" cy="777240"/>
          </a:xfrm>
          <a:prstGeom prst="rect">
            <a:avLst/>
          </a:prstGeom>
          <a:solidFill>
            <a:srgbClr val="1B3A6B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5113782" y="1314450"/>
            <a:ext cx="1554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🤖 AI</a:t>
            </a:r>
            <a:endParaRPr lang="en-US" sz="900" dirty="0"/>
          </a:p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Advisors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5113782" y="3951393"/>
            <a:ext cx="1554480" cy="777240"/>
          </a:xfrm>
          <a:prstGeom prst="rect">
            <a:avLst/>
          </a:prstGeom>
          <a:solidFill>
            <a:srgbClr val="1B3A6B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19" name="Text 17"/>
          <p:cNvSpPr/>
          <p:nvPr/>
        </p:nvSpPr>
        <p:spPr>
          <a:xfrm>
            <a:off x="5113782" y="3951393"/>
            <a:ext cx="1554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💰 Finance</a:t>
            </a:r>
            <a:endParaRPr lang="en-US" sz="900" dirty="0"/>
          </a:p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&amp; P&amp;L</a:t>
            </a:r>
            <a:endParaRPr lang="en-US" sz="900" dirty="0"/>
          </a:p>
        </p:txBody>
      </p:sp>
      <p:sp>
        <p:nvSpPr>
          <p:cNvPr id="20" name="Shape 18"/>
          <p:cNvSpPr/>
          <p:nvPr/>
        </p:nvSpPr>
        <p:spPr>
          <a:xfrm>
            <a:off x="7205472" y="1699048"/>
            <a:ext cx="1554480" cy="777240"/>
          </a:xfrm>
          <a:prstGeom prst="rect">
            <a:avLst/>
          </a:prstGeom>
          <a:solidFill>
            <a:srgbClr val="1B3A6B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7205472" y="1699048"/>
            <a:ext cx="1554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🗂️ Docs &amp;</a:t>
            </a:r>
            <a:endParaRPr lang="en-US" sz="900" dirty="0"/>
          </a:p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Legal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7254240" y="3153198"/>
            <a:ext cx="1554480" cy="777240"/>
          </a:xfrm>
          <a:prstGeom prst="rect">
            <a:avLst/>
          </a:prstGeom>
          <a:solidFill>
            <a:srgbClr val="1B3A6B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23" name="Text 21"/>
          <p:cNvSpPr/>
          <p:nvPr/>
        </p:nvSpPr>
        <p:spPr>
          <a:xfrm>
            <a:off x="7254240" y="3153198"/>
            <a:ext cx="1554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🛡️ Safety &amp;</a:t>
            </a:r>
            <a:endParaRPr lang="en-US" sz="900" dirty="0"/>
          </a:p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Compliance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274320" y="4709160"/>
            <a:ext cx="8595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 Portal  +  Mobile App  +  AI Layer  +  ERP Integration  +  Cloud Storage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A1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12244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8288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FEATURE 01  |  REMOTE ATTENDANCE SYSTEM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274320" y="914400"/>
            <a:ext cx="1371600" cy="320040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6" name="Text 4"/>
          <p:cNvSpPr/>
          <p:nvPr/>
        </p:nvSpPr>
        <p:spPr>
          <a:xfrm>
            <a:off x="274320" y="914400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kern="0" spc="20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AI-POWERED  |  NEW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274320" y="1325880"/>
            <a:ext cx="5486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D4A01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 Face Detection &amp; Geo-Fencing Attendance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274320" y="1920240"/>
            <a:ext cx="4206240" cy="868680"/>
          </a:xfrm>
          <a:prstGeom prst="rect">
            <a:avLst/>
          </a:prstGeom>
          <a:solidFill>
            <a:srgbClr val="1B3A6B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365760" y="21031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000000"/>
                </a:solidFill>
              </a:rPr>
              <a:t>📸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822960" y="1993392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Face Detection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822960" y="228600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Multi-angle photo capture with liveness detection — no proxy attendance possible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4709160" y="1920240"/>
            <a:ext cx="4206240" cy="868680"/>
          </a:xfrm>
          <a:prstGeom prst="rect">
            <a:avLst/>
          </a:prstGeom>
          <a:solidFill>
            <a:srgbClr val="1B3A6B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4800600" y="21031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000000"/>
                </a:solidFill>
              </a:rPr>
              <a:t>📍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5257800" y="1993392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Geo-Fencing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5257800" y="228600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Attendance only registers within defined site boundaries; instant alerts for violations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274320" y="2926080"/>
            <a:ext cx="4206240" cy="868680"/>
          </a:xfrm>
          <a:prstGeom prst="rect">
            <a:avLst/>
          </a:prstGeom>
          <a:solidFill>
            <a:srgbClr val="1B3A6B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365760" y="31089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000000"/>
                </a:solidFill>
              </a:rPr>
              <a:t>🔴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822960" y="2999232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 Location Tracking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822960" y="329184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Real-time GPS position of each worker visible on dashboard map</a:t>
            </a:r>
            <a:endParaRPr lang="en-US" sz="900" dirty="0"/>
          </a:p>
        </p:txBody>
      </p:sp>
      <p:sp>
        <p:nvSpPr>
          <p:cNvPr id="20" name="Shape 18"/>
          <p:cNvSpPr/>
          <p:nvPr/>
        </p:nvSpPr>
        <p:spPr>
          <a:xfrm>
            <a:off x="4709160" y="2926080"/>
            <a:ext cx="4206240" cy="868680"/>
          </a:xfrm>
          <a:prstGeom prst="rect">
            <a:avLst/>
          </a:prstGeom>
          <a:solidFill>
            <a:srgbClr val="1B3A6B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4800600" y="31089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000000"/>
                </a:solidFill>
              </a:rPr>
              <a:t>⬆️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5257800" y="2999232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Auto-Upload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5257800" y="329184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Photos &amp; data sync automatically — works even in low-connectivity areas</a:t>
            </a:r>
            <a:endParaRPr lang="en-US" sz="900" dirty="0"/>
          </a:p>
        </p:txBody>
      </p:sp>
      <p:sp>
        <p:nvSpPr>
          <p:cNvPr id="24" name="Shape 22"/>
          <p:cNvSpPr/>
          <p:nvPr/>
        </p:nvSpPr>
        <p:spPr>
          <a:xfrm>
            <a:off x="274320" y="3931920"/>
            <a:ext cx="4206240" cy="868680"/>
          </a:xfrm>
          <a:prstGeom prst="rect">
            <a:avLst/>
          </a:prstGeom>
          <a:solidFill>
            <a:srgbClr val="1B3A6B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25" name="Text 23"/>
          <p:cNvSpPr/>
          <p:nvPr/>
        </p:nvSpPr>
        <p:spPr>
          <a:xfrm>
            <a:off x="365760" y="411480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000000"/>
                </a:solidFill>
              </a:rPr>
              <a:t>🛡️</a:t>
            </a: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822960" y="4005072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CODA Protection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22960" y="429768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Anti-spoofing, deepfake detection, and tamper-proof photo verification</a:t>
            </a:r>
            <a:endParaRPr lang="en-US" sz="900" dirty="0"/>
          </a:p>
        </p:txBody>
      </p:sp>
      <p:sp>
        <p:nvSpPr>
          <p:cNvPr id="28" name="Shape 26"/>
          <p:cNvSpPr/>
          <p:nvPr/>
        </p:nvSpPr>
        <p:spPr>
          <a:xfrm>
            <a:off x="4709160" y="3931920"/>
            <a:ext cx="4206240" cy="868680"/>
          </a:xfrm>
          <a:prstGeom prst="rect">
            <a:avLst/>
          </a:prstGeom>
          <a:solidFill>
            <a:srgbClr val="1B3A6B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29" name="Text 27"/>
          <p:cNvSpPr/>
          <p:nvPr/>
        </p:nvSpPr>
        <p:spPr>
          <a:xfrm>
            <a:off x="4800600" y="411480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000000"/>
                </a:solidFill>
              </a:rPr>
              <a:t>📊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5257800" y="4005072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Attendance Analytics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5257800" y="429768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Automated timesheets, overtime tracking, GOSI-ready reports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0F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A162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8288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FEATURE 02  |  PROJECT MANAGEMENT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274320" y="91440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A162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End-to-End Project Visibility &amp; Control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274320" y="1463040"/>
            <a:ext cx="8595360" cy="1325880"/>
          </a:xfrm>
          <a:prstGeom prst="rect">
            <a:avLst/>
          </a:prstGeom>
          <a:solidFill>
            <a:srgbClr val="112244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457200" y="150876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📊  GANTT CHART VIEW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457200" y="1874520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Site Preparation</a:t>
            </a:r>
            <a:endParaRPr lang="en-US" sz="800" dirty="0"/>
          </a:p>
        </p:txBody>
      </p:sp>
      <p:sp>
        <p:nvSpPr>
          <p:cNvPr id="9" name="Shape 7"/>
          <p:cNvSpPr/>
          <p:nvPr/>
        </p:nvSpPr>
        <p:spPr>
          <a:xfrm>
            <a:off x="2999232" y="1901952"/>
            <a:ext cx="1943100" cy="146304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10" name="Text 8"/>
          <p:cNvSpPr/>
          <p:nvPr/>
        </p:nvSpPr>
        <p:spPr>
          <a:xfrm>
            <a:off x="457200" y="2112264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Foundation Work</a:t>
            </a:r>
            <a:endParaRPr lang="en-US" sz="800" dirty="0"/>
          </a:p>
        </p:txBody>
      </p:sp>
      <p:sp>
        <p:nvSpPr>
          <p:cNvPr id="11" name="Shape 9"/>
          <p:cNvSpPr/>
          <p:nvPr/>
        </p:nvSpPr>
        <p:spPr>
          <a:xfrm>
            <a:off x="3543300" y="2139696"/>
            <a:ext cx="2331720" cy="146304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12" name="Text 10"/>
          <p:cNvSpPr/>
          <p:nvPr/>
        </p:nvSpPr>
        <p:spPr>
          <a:xfrm>
            <a:off x="457200" y="2350008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Structural Frame</a:t>
            </a:r>
            <a:endParaRPr lang="en-US" sz="800" dirty="0"/>
          </a:p>
        </p:txBody>
      </p:sp>
      <p:sp>
        <p:nvSpPr>
          <p:cNvPr id="13" name="Shape 11"/>
          <p:cNvSpPr/>
          <p:nvPr/>
        </p:nvSpPr>
        <p:spPr>
          <a:xfrm>
            <a:off x="4709160" y="2377440"/>
            <a:ext cx="1709928" cy="146304"/>
          </a:xfrm>
          <a:prstGeom prst="rect">
            <a:avLst/>
          </a:prstGeom>
          <a:solidFill>
            <a:srgbClr val="2EC4B6"/>
          </a:solidFill>
          <a:ln/>
        </p:spPr>
      </p:sp>
      <p:sp>
        <p:nvSpPr>
          <p:cNvPr id="14" name="Text 12"/>
          <p:cNvSpPr/>
          <p:nvPr/>
        </p:nvSpPr>
        <p:spPr>
          <a:xfrm>
            <a:off x="457200" y="2587752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MEP Installation</a:t>
            </a:r>
            <a:endParaRPr lang="en-US" sz="800" dirty="0"/>
          </a:p>
        </p:txBody>
      </p:sp>
      <p:sp>
        <p:nvSpPr>
          <p:cNvPr id="15" name="Shape 13"/>
          <p:cNvSpPr/>
          <p:nvPr/>
        </p:nvSpPr>
        <p:spPr>
          <a:xfrm>
            <a:off x="6263640" y="2615184"/>
            <a:ext cx="1943100" cy="14630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6" name="Shape 14"/>
          <p:cNvSpPr/>
          <p:nvPr/>
        </p:nvSpPr>
        <p:spPr>
          <a:xfrm>
            <a:off x="274320" y="2926080"/>
            <a:ext cx="2743200" cy="914400"/>
          </a:xfrm>
          <a:prstGeom prst="rect">
            <a:avLst/>
          </a:prstGeom>
          <a:solidFill>
            <a:srgbClr val="0A1628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365760" y="2999232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0C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📋  Gantt Charts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365760" y="3310128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Drag-and-drop scheduling with dependency tracking across multiple projects simultaneously</a:t>
            </a:r>
            <a:endParaRPr lang="en-US" sz="850" dirty="0"/>
          </a:p>
        </p:txBody>
      </p:sp>
      <p:sp>
        <p:nvSpPr>
          <p:cNvPr id="19" name="Shape 17"/>
          <p:cNvSpPr/>
          <p:nvPr/>
        </p:nvSpPr>
        <p:spPr>
          <a:xfrm>
            <a:off x="3200400" y="2926080"/>
            <a:ext cx="2743200" cy="914400"/>
          </a:xfrm>
          <a:prstGeom prst="rect">
            <a:avLst/>
          </a:prstGeom>
          <a:solidFill>
            <a:srgbClr val="0A1628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3291840" y="2999232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0C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🎯  Milestone Tracking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3291840" y="3310128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Set, monitor, and auto-alert on project milestones with completion percentages</a:t>
            </a:r>
            <a:endParaRPr lang="en-US" sz="850" dirty="0"/>
          </a:p>
        </p:txBody>
      </p:sp>
      <p:sp>
        <p:nvSpPr>
          <p:cNvPr id="22" name="Shape 20"/>
          <p:cNvSpPr/>
          <p:nvPr/>
        </p:nvSpPr>
        <p:spPr>
          <a:xfrm>
            <a:off x="6126480" y="2926080"/>
            <a:ext cx="2743200" cy="914400"/>
          </a:xfrm>
          <a:prstGeom prst="rect">
            <a:avLst/>
          </a:prstGeom>
          <a:solidFill>
            <a:srgbClr val="0A1628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23" name="Text 21"/>
          <p:cNvSpPr/>
          <p:nvPr/>
        </p:nvSpPr>
        <p:spPr>
          <a:xfrm>
            <a:off x="6217920" y="2999232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0C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👥  Resource Allocation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6217920" y="3310128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Assign manpower, equipment, and materials to tasks with conflict detection</a:t>
            </a:r>
            <a:endParaRPr lang="en-US" sz="850" dirty="0"/>
          </a:p>
        </p:txBody>
      </p:sp>
      <p:sp>
        <p:nvSpPr>
          <p:cNvPr id="25" name="Shape 23"/>
          <p:cNvSpPr/>
          <p:nvPr/>
        </p:nvSpPr>
        <p:spPr>
          <a:xfrm>
            <a:off x="274320" y="3977640"/>
            <a:ext cx="2743200" cy="914400"/>
          </a:xfrm>
          <a:prstGeom prst="rect">
            <a:avLst/>
          </a:prstGeom>
          <a:solidFill>
            <a:srgbClr val="0A1628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26" name="Text 24"/>
          <p:cNvSpPr/>
          <p:nvPr/>
        </p:nvSpPr>
        <p:spPr>
          <a:xfrm>
            <a:off x="365760" y="4050792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0C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📈  Progress Analytics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365760" y="4361688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S-curves, earned value analysis, and variance reporting for every project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3200400" y="3977640"/>
            <a:ext cx="2743200" cy="914400"/>
          </a:xfrm>
          <a:prstGeom prst="rect">
            <a:avLst/>
          </a:prstGeom>
          <a:solidFill>
            <a:srgbClr val="0A1628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29" name="Text 27"/>
          <p:cNvSpPr/>
          <p:nvPr/>
        </p:nvSpPr>
        <p:spPr>
          <a:xfrm>
            <a:off x="3291840" y="4050792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0C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🔔  Smart Alerts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3291840" y="4361688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predicts delays 2 weeks in advance and suggests corrective actions automatically</a:t>
            </a:r>
            <a:endParaRPr lang="en-US" sz="850" dirty="0"/>
          </a:p>
        </p:txBody>
      </p:sp>
      <p:sp>
        <p:nvSpPr>
          <p:cNvPr id="31" name="Shape 29"/>
          <p:cNvSpPr/>
          <p:nvPr/>
        </p:nvSpPr>
        <p:spPr>
          <a:xfrm>
            <a:off x="6126480" y="3977640"/>
            <a:ext cx="2743200" cy="914400"/>
          </a:xfrm>
          <a:prstGeom prst="rect">
            <a:avLst/>
          </a:prstGeom>
          <a:solidFill>
            <a:srgbClr val="0A1628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32" name="Text 30"/>
          <p:cNvSpPr/>
          <p:nvPr/>
        </p:nvSpPr>
        <p:spPr>
          <a:xfrm>
            <a:off x="6217920" y="4050792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0C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🏗️  Multi-Project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6217920" y="4361688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 unlimited projects simultaneously from a single unified dashboard view</a:t>
            </a:r>
            <a:endParaRPr lang="en-US" sz="8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A1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2EC4B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12244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8288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EXCLUSIVE FEATURE  |  8 AI ADVISORS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274320" y="8686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Intelligent AI Assistants for Every Aspect of Construction Operations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137160" y="1371600"/>
            <a:ext cx="2103120" cy="1554480"/>
          </a:xfrm>
          <a:prstGeom prst="rect">
            <a:avLst/>
          </a:prstGeom>
          <a:solidFill>
            <a:srgbClr val="1B3A6B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137160" y="1508760"/>
            <a:ext cx="2103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000000"/>
                </a:solidFill>
              </a:rPr>
              <a:t>🤖</a:t>
            </a:r>
            <a:endParaRPr lang="en-US" sz="2600" dirty="0"/>
          </a:p>
        </p:txBody>
      </p:sp>
      <p:sp>
        <p:nvSpPr>
          <p:cNvPr id="8" name="Text 6"/>
          <p:cNvSpPr/>
          <p:nvPr/>
        </p:nvSpPr>
        <p:spPr>
          <a:xfrm>
            <a:off x="228600" y="2029968"/>
            <a:ext cx="1920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0C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Project Manager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228600" y="2423160"/>
            <a:ext cx="1920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Task scheduling, resource allocation, risk prediction &amp; delay alerts</a:t>
            </a:r>
            <a:endParaRPr lang="en-US" sz="750" dirty="0"/>
          </a:p>
        </p:txBody>
      </p:sp>
      <p:sp>
        <p:nvSpPr>
          <p:cNvPr id="10" name="Shape 8"/>
          <p:cNvSpPr/>
          <p:nvPr/>
        </p:nvSpPr>
        <p:spPr>
          <a:xfrm>
            <a:off x="2377440" y="1371600"/>
            <a:ext cx="2103120" cy="1554480"/>
          </a:xfrm>
          <a:prstGeom prst="rect">
            <a:avLst/>
          </a:prstGeom>
          <a:solidFill>
            <a:srgbClr val="1B3A6B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2377440" y="1508760"/>
            <a:ext cx="2103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000000"/>
                </a:solidFill>
              </a:rPr>
              <a:t>👷</a:t>
            </a:r>
            <a:endParaRPr lang="en-US" sz="2600" dirty="0"/>
          </a:p>
        </p:txBody>
      </p:sp>
      <p:sp>
        <p:nvSpPr>
          <p:cNvPr id="12" name="Text 10"/>
          <p:cNvSpPr/>
          <p:nvPr/>
        </p:nvSpPr>
        <p:spPr>
          <a:xfrm>
            <a:off x="2468880" y="2029968"/>
            <a:ext cx="1920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0C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Site Engineer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2468880" y="2423160"/>
            <a:ext cx="1920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Technical guidance, quality inspection, site photo analysis</a:t>
            </a:r>
            <a:endParaRPr lang="en-US" sz="750" dirty="0"/>
          </a:p>
        </p:txBody>
      </p:sp>
      <p:sp>
        <p:nvSpPr>
          <p:cNvPr id="14" name="Shape 12"/>
          <p:cNvSpPr/>
          <p:nvPr/>
        </p:nvSpPr>
        <p:spPr>
          <a:xfrm>
            <a:off x="4617720" y="1371600"/>
            <a:ext cx="2103120" cy="1554480"/>
          </a:xfrm>
          <a:prstGeom prst="rect">
            <a:avLst/>
          </a:prstGeom>
          <a:solidFill>
            <a:srgbClr val="1B3A6B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4617720" y="1508760"/>
            <a:ext cx="2103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000000"/>
                </a:solidFill>
              </a:rPr>
              <a:t>📋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4709160" y="2029968"/>
            <a:ext cx="1920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0C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Supervisor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709160" y="2423160"/>
            <a:ext cx="1920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Progress tracking, performance analytics, task optimization</a:t>
            </a:r>
            <a:endParaRPr lang="en-US" sz="750" dirty="0"/>
          </a:p>
        </p:txBody>
      </p:sp>
      <p:sp>
        <p:nvSpPr>
          <p:cNvPr id="18" name="Shape 16"/>
          <p:cNvSpPr/>
          <p:nvPr/>
        </p:nvSpPr>
        <p:spPr>
          <a:xfrm>
            <a:off x="6858000" y="1371600"/>
            <a:ext cx="2103120" cy="1554480"/>
          </a:xfrm>
          <a:prstGeom prst="rect">
            <a:avLst/>
          </a:prstGeom>
          <a:solidFill>
            <a:srgbClr val="1B3A6B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19" name="Text 17"/>
          <p:cNvSpPr/>
          <p:nvPr/>
        </p:nvSpPr>
        <p:spPr>
          <a:xfrm>
            <a:off x="6858000" y="1508760"/>
            <a:ext cx="2103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000000"/>
                </a:solidFill>
              </a:rPr>
              <a:t>🔍</a:t>
            </a:r>
            <a:endParaRPr lang="en-US" sz="2600" dirty="0"/>
          </a:p>
        </p:txBody>
      </p:sp>
      <p:sp>
        <p:nvSpPr>
          <p:cNvPr id="20" name="Text 18"/>
          <p:cNvSpPr/>
          <p:nvPr/>
        </p:nvSpPr>
        <p:spPr>
          <a:xfrm>
            <a:off x="6949440" y="2029968"/>
            <a:ext cx="1920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0C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Auditor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949440" y="2423160"/>
            <a:ext cx="1920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Compliance audits, financial discrepancy &amp; risk assessment</a:t>
            </a:r>
            <a:endParaRPr lang="en-US" sz="750" dirty="0"/>
          </a:p>
        </p:txBody>
      </p:sp>
      <p:sp>
        <p:nvSpPr>
          <p:cNvPr id="22" name="Shape 20"/>
          <p:cNvSpPr/>
          <p:nvPr/>
        </p:nvSpPr>
        <p:spPr>
          <a:xfrm>
            <a:off x="137160" y="3063240"/>
            <a:ext cx="2103120" cy="1554480"/>
          </a:xfrm>
          <a:prstGeom prst="rect">
            <a:avLst/>
          </a:prstGeom>
          <a:solidFill>
            <a:srgbClr val="1B3A6B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23" name="Text 21"/>
          <p:cNvSpPr/>
          <p:nvPr/>
        </p:nvSpPr>
        <p:spPr>
          <a:xfrm>
            <a:off x="137160" y="3200400"/>
            <a:ext cx="2103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000000"/>
                </a:solidFill>
              </a:rPr>
              <a:t>🛒</a:t>
            </a:r>
            <a:endParaRPr lang="en-US" sz="2600" dirty="0"/>
          </a:p>
        </p:txBody>
      </p:sp>
      <p:sp>
        <p:nvSpPr>
          <p:cNvPr id="24" name="Text 22"/>
          <p:cNvSpPr/>
          <p:nvPr/>
        </p:nvSpPr>
        <p:spPr>
          <a:xfrm>
            <a:off x="228600" y="3721608"/>
            <a:ext cx="1920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0C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Procurement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228600" y="4114800"/>
            <a:ext cx="1920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Demand forecasting, vendor comparison, auto purchase orders</a:t>
            </a:r>
            <a:endParaRPr lang="en-US" sz="750" dirty="0"/>
          </a:p>
        </p:txBody>
      </p:sp>
      <p:sp>
        <p:nvSpPr>
          <p:cNvPr id="26" name="Shape 24"/>
          <p:cNvSpPr/>
          <p:nvPr/>
        </p:nvSpPr>
        <p:spPr>
          <a:xfrm>
            <a:off x="2377440" y="3063240"/>
            <a:ext cx="2103120" cy="1554480"/>
          </a:xfrm>
          <a:prstGeom prst="rect">
            <a:avLst/>
          </a:prstGeom>
          <a:solidFill>
            <a:srgbClr val="1B3A6B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27" name="Text 25"/>
          <p:cNvSpPr/>
          <p:nvPr/>
        </p:nvSpPr>
        <p:spPr>
          <a:xfrm>
            <a:off x="2377440" y="3200400"/>
            <a:ext cx="2103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000000"/>
                </a:solidFill>
              </a:rPr>
              <a:t>👥</a:t>
            </a:r>
            <a:endParaRPr lang="en-US" sz="2600" dirty="0"/>
          </a:p>
        </p:txBody>
      </p:sp>
      <p:sp>
        <p:nvSpPr>
          <p:cNvPr id="28" name="Text 26"/>
          <p:cNvSpPr/>
          <p:nvPr/>
        </p:nvSpPr>
        <p:spPr>
          <a:xfrm>
            <a:off x="2468880" y="3721608"/>
            <a:ext cx="1920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0C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HR Manager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2468880" y="4114800"/>
            <a:ext cx="1920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Resume filtering from Drive, skills matching, attendance analytics</a:t>
            </a:r>
            <a:endParaRPr lang="en-US" sz="750" dirty="0"/>
          </a:p>
        </p:txBody>
      </p:sp>
      <p:sp>
        <p:nvSpPr>
          <p:cNvPr id="30" name="Shape 28"/>
          <p:cNvSpPr/>
          <p:nvPr/>
        </p:nvSpPr>
        <p:spPr>
          <a:xfrm>
            <a:off x="4617720" y="3063240"/>
            <a:ext cx="2103120" cy="1554480"/>
          </a:xfrm>
          <a:prstGeom prst="rect">
            <a:avLst/>
          </a:prstGeom>
          <a:solidFill>
            <a:srgbClr val="1B3A6B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31" name="Text 29"/>
          <p:cNvSpPr/>
          <p:nvPr/>
        </p:nvSpPr>
        <p:spPr>
          <a:xfrm>
            <a:off x="4617720" y="3200400"/>
            <a:ext cx="2103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000000"/>
                </a:solidFill>
              </a:rPr>
              <a:t>💳</a:t>
            </a:r>
            <a:endParaRPr lang="en-US" sz="2600" dirty="0"/>
          </a:p>
        </p:txBody>
      </p:sp>
      <p:sp>
        <p:nvSpPr>
          <p:cNvPr id="32" name="Text 30"/>
          <p:cNvSpPr/>
          <p:nvPr/>
        </p:nvSpPr>
        <p:spPr>
          <a:xfrm>
            <a:off x="4709160" y="3721608"/>
            <a:ext cx="1920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0C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Finance Manager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4709160" y="4114800"/>
            <a:ext cx="1920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Cash flow prediction, pending invoices, weekly finance reports</a:t>
            </a:r>
            <a:endParaRPr lang="en-US" sz="750" dirty="0"/>
          </a:p>
        </p:txBody>
      </p:sp>
      <p:sp>
        <p:nvSpPr>
          <p:cNvPr id="34" name="Shape 32"/>
          <p:cNvSpPr/>
          <p:nvPr/>
        </p:nvSpPr>
        <p:spPr>
          <a:xfrm>
            <a:off x="6858000" y="3063240"/>
            <a:ext cx="2103120" cy="1554480"/>
          </a:xfrm>
          <a:prstGeom prst="rect">
            <a:avLst/>
          </a:prstGeom>
          <a:solidFill>
            <a:srgbClr val="1B3A6B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35" name="Text 33"/>
          <p:cNvSpPr/>
          <p:nvPr/>
        </p:nvSpPr>
        <p:spPr>
          <a:xfrm>
            <a:off x="6858000" y="3200400"/>
            <a:ext cx="2103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000000"/>
                </a:solidFill>
              </a:rPr>
              <a:t>🏗️</a:t>
            </a:r>
            <a:endParaRPr lang="en-US" sz="2600" dirty="0"/>
          </a:p>
        </p:txBody>
      </p:sp>
      <p:sp>
        <p:nvSpPr>
          <p:cNvPr id="36" name="Text 34"/>
          <p:cNvSpPr/>
          <p:nvPr/>
        </p:nvSpPr>
        <p:spPr>
          <a:xfrm>
            <a:off x="6949440" y="3721608"/>
            <a:ext cx="1920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0C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Planner</a:t>
            </a:r>
            <a:endParaRPr lang="en-US" sz="900" dirty="0"/>
          </a:p>
        </p:txBody>
      </p:sp>
      <p:sp>
        <p:nvSpPr>
          <p:cNvPr id="37" name="Text 35"/>
          <p:cNvSpPr/>
          <p:nvPr/>
        </p:nvSpPr>
        <p:spPr>
          <a:xfrm>
            <a:off x="6949440" y="4114800"/>
            <a:ext cx="1920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Strategic planning, phase optimization, executive summaries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0F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A162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2EC4B6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8288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 ADVISORY TOOLS — DEEP DIVE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274320" y="914400"/>
            <a:ext cx="4160520" cy="3931920"/>
          </a:xfrm>
          <a:prstGeom prst="rect">
            <a:avLst/>
          </a:prstGeom>
          <a:solidFill>
            <a:srgbClr val="0A1628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274320" y="914400"/>
            <a:ext cx="4160520" cy="502920"/>
          </a:xfrm>
          <a:prstGeom prst="rect">
            <a:avLst/>
          </a:prstGeom>
          <a:solidFill>
            <a:srgbClr val="1B3A6B"/>
          </a:solidFill>
          <a:ln/>
        </p:spPr>
      </p:sp>
      <p:sp>
        <p:nvSpPr>
          <p:cNvPr id="7" name="Text 5"/>
          <p:cNvSpPr/>
          <p:nvPr/>
        </p:nvSpPr>
        <p:spPr>
          <a:xfrm>
            <a:off x="411480" y="987552"/>
            <a:ext cx="3840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👷  AI SITE ENGINEER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11480" y="1572768"/>
            <a:ext cx="109728" cy="109728"/>
          </a:xfrm>
          <a:prstGeom prst="ellipse">
            <a:avLst/>
          </a:prstGeom>
          <a:solidFill>
            <a:srgbClr val="2EC4B6"/>
          </a:solidFill>
          <a:ln/>
        </p:spPr>
      </p:sp>
      <p:sp>
        <p:nvSpPr>
          <p:cNvPr id="9" name="Text 7"/>
          <p:cNvSpPr/>
          <p:nvPr/>
        </p:nvSpPr>
        <p:spPr>
          <a:xfrm>
            <a:off x="594360" y="1517904"/>
            <a:ext cx="36576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Structural advice &amp; engineering solutions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411480" y="1929384"/>
            <a:ext cx="109728" cy="109728"/>
          </a:xfrm>
          <a:prstGeom prst="ellipse">
            <a:avLst/>
          </a:prstGeom>
          <a:solidFill>
            <a:srgbClr val="2EC4B6"/>
          </a:solidFill>
          <a:ln/>
        </p:spPr>
      </p:sp>
      <p:sp>
        <p:nvSpPr>
          <p:cNvPr id="11" name="Text 9"/>
          <p:cNvSpPr/>
          <p:nvPr/>
        </p:nvSpPr>
        <p:spPr>
          <a:xfrm>
            <a:off x="594360" y="1874520"/>
            <a:ext cx="36576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 statements generation</a:t>
            </a:r>
            <a:endParaRPr lang="en-US" sz="950" dirty="0"/>
          </a:p>
        </p:txBody>
      </p:sp>
      <p:sp>
        <p:nvSpPr>
          <p:cNvPr id="12" name="Shape 10"/>
          <p:cNvSpPr/>
          <p:nvPr/>
        </p:nvSpPr>
        <p:spPr>
          <a:xfrm>
            <a:off x="411480" y="2286000"/>
            <a:ext cx="109728" cy="109728"/>
          </a:xfrm>
          <a:prstGeom prst="ellipse">
            <a:avLst/>
          </a:prstGeom>
          <a:solidFill>
            <a:srgbClr val="2EC4B6"/>
          </a:solidFill>
          <a:ln/>
        </p:spPr>
      </p:sp>
      <p:sp>
        <p:nvSpPr>
          <p:cNvPr id="13" name="Text 11"/>
          <p:cNvSpPr/>
          <p:nvPr/>
        </p:nvSpPr>
        <p:spPr>
          <a:xfrm>
            <a:off x="594360" y="2231136"/>
            <a:ext cx="36576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Safety warnings &amp; compliance alerts</a:t>
            </a:r>
            <a:endParaRPr lang="en-US" sz="950" dirty="0"/>
          </a:p>
        </p:txBody>
      </p:sp>
      <p:sp>
        <p:nvSpPr>
          <p:cNvPr id="14" name="Shape 12"/>
          <p:cNvSpPr/>
          <p:nvPr/>
        </p:nvSpPr>
        <p:spPr>
          <a:xfrm>
            <a:off x="411480" y="2642616"/>
            <a:ext cx="109728" cy="109728"/>
          </a:xfrm>
          <a:prstGeom prst="ellipse">
            <a:avLst/>
          </a:prstGeom>
          <a:solidFill>
            <a:srgbClr val="2EC4B6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587752"/>
            <a:ext cx="36576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Quality control recommendations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411480" y="2999232"/>
            <a:ext cx="109728" cy="109728"/>
          </a:xfrm>
          <a:prstGeom prst="ellipse">
            <a:avLst/>
          </a:prstGeom>
          <a:solidFill>
            <a:srgbClr val="2EC4B6"/>
          </a:solidFill>
          <a:ln/>
        </p:spPr>
      </p:sp>
      <p:sp>
        <p:nvSpPr>
          <p:cNvPr id="17" name="Text 15"/>
          <p:cNvSpPr/>
          <p:nvPr/>
        </p:nvSpPr>
        <p:spPr>
          <a:xfrm>
            <a:off x="594360" y="2944368"/>
            <a:ext cx="36576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Material suitability &amp; quantity suggestions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411480" y="3355848"/>
            <a:ext cx="109728" cy="109728"/>
          </a:xfrm>
          <a:prstGeom prst="ellipse">
            <a:avLst/>
          </a:prstGeom>
          <a:solidFill>
            <a:srgbClr val="2EC4B6"/>
          </a:solidFill>
          <a:ln/>
        </p:spPr>
      </p:sp>
      <p:sp>
        <p:nvSpPr>
          <p:cNvPr id="19" name="Text 17"/>
          <p:cNvSpPr/>
          <p:nvPr/>
        </p:nvSpPr>
        <p:spPr>
          <a:xfrm>
            <a:off x="594360" y="3300984"/>
            <a:ext cx="36576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Work-sequencing &amp; scheduling proposals</a:t>
            </a:r>
            <a:endParaRPr lang="en-US" sz="950" dirty="0"/>
          </a:p>
        </p:txBody>
      </p:sp>
      <p:sp>
        <p:nvSpPr>
          <p:cNvPr id="20" name="Shape 18"/>
          <p:cNvSpPr/>
          <p:nvPr/>
        </p:nvSpPr>
        <p:spPr>
          <a:xfrm>
            <a:off x="411480" y="3712464"/>
            <a:ext cx="109728" cy="109728"/>
          </a:xfrm>
          <a:prstGeom prst="ellipse">
            <a:avLst/>
          </a:prstGeom>
          <a:solidFill>
            <a:srgbClr val="2EC4B6"/>
          </a:solidFill>
          <a:ln/>
        </p:spPr>
      </p:sp>
      <p:sp>
        <p:nvSpPr>
          <p:cNvPr id="21" name="Text 19"/>
          <p:cNvSpPr/>
          <p:nvPr/>
        </p:nvSpPr>
        <p:spPr>
          <a:xfrm>
            <a:off x="594360" y="3657600"/>
            <a:ext cx="36576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Site photo analysis (AI vision)</a:t>
            </a:r>
            <a:endParaRPr lang="en-US" sz="950" dirty="0"/>
          </a:p>
        </p:txBody>
      </p:sp>
      <p:sp>
        <p:nvSpPr>
          <p:cNvPr id="22" name="Shape 20"/>
          <p:cNvSpPr/>
          <p:nvPr/>
        </p:nvSpPr>
        <p:spPr>
          <a:xfrm>
            <a:off x="411480" y="4069080"/>
            <a:ext cx="109728" cy="109728"/>
          </a:xfrm>
          <a:prstGeom prst="ellipse">
            <a:avLst/>
          </a:prstGeom>
          <a:solidFill>
            <a:srgbClr val="2EC4B6"/>
          </a:solidFill>
          <a:ln/>
        </p:spPr>
      </p:sp>
      <p:sp>
        <p:nvSpPr>
          <p:cNvPr id="23" name="Text 21"/>
          <p:cNvSpPr/>
          <p:nvPr/>
        </p:nvSpPr>
        <p:spPr>
          <a:xfrm>
            <a:off x="594360" y="4014216"/>
            <a:ext cx="36576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Real-time engineering query resolution</a:t>
            </a:r>
            <a:endParaRPr lang="en-US" sz="950" dirty="0"/>
          </a:p>
        </p:txBody>
      </p:sp>
      <p:sp>
        <p:nvSpPr>
          <p:cNvPr id="24" name="Shape 22"/>
          <p:cNvSpPr/>
          <p:nvPr/>
        </p:nvSpPr>
        <p:spPr>
          <a:xfrm>
            <a:off x="4709160" y="914400"/>
            <a:ext cx="4160520" cy="3931920"/>
          </a:xfrm>
          <a:prstGeom prst="rect">
            <a:avLst/>
          </a:prstGeom>
          <a:solidFill>
            <a:srgbClr val="0A1628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4709160" y="914400"/>
            <a:ext cx="4160520" cy="502920"/>
          </a:xfrm>
          <a:prstGeom prst="rect">
            <a:avLst/>
          </a:prstGeom>
          <a:solidFill>
            <a:srgbClr val="1B3A6B"/>
          </a:solidFill>
          <a:ln/>
        </p:spPr>
      </p:sp>
      <p:sp>
        <p:nvSpPr>
          <p:cNvPr id="26" name="Text 24"/>
          <p:cNvSpPr/>
          <p:nvPr/>
        </p:nvSpPr>
        <p:spPr>
          <a:xfrm>
            <a:off x="4846320" y="987552"/>
            <a:ext cx="3840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🏥  AI DOCTOR ADVISORY</a:t>
            </a:r>
            <a:endParaRPr lang="en-US" sz="1300" dirty="0"/>
          </a:p>
        </p:txBody>
      </p:sp>
      <p:sp>
        <p:nvSpPr>
          <p:cNvPr id="27" name="Shape 25"/>
          <p:cNvSpPr/>
          <p:nvPr/>
        </p:nvSpPr>
        <p:spPr>
          <a:xfrm>
            <a:off x="4846320" y="1572768"/>
            <a:ext cx="109728" cy="109728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28" name="Text 26"/>
          <p:cNvSpPr/>
          <p:nvPr/>
        </p:nvSpPr>
        <p:spPr>
          <a:xfrm>
            <a:off x="5029200" y="1517904"/>
            <a:ext cx="36576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Instant medical triage for on-site injuries</a:t>
            </a:r>
            <a:endParaRPr lang="en-US" sz="950" dirty="0"/>
          </a:p>
        </p:txBody>
      </p:sp>
      <p:sp>
        <p:nvSpPr>
          <p:cNvPr id="29" name="Shape 27"/>
          <p:cNvSpPr/>
          <p:nvPr/>
        </p:nvSpPr>
        <p:spPr>
          <a:xfrm>
            <a:off x="4846320" y="1929384"/>
            <a:ext cx="109728" cy="109728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30" name="Text 28"/>
          <p:cNvSpPr/>
          <p:nvPr/>
        </p:nvSpPr>
        <p:spPr>
          <a:xfrm>
            <a:off x="5029200" y="1874520"/>
            <a:ext cx="36576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Symptom-based diagnosis estimation</a:t>
            </a:r>
            <a:endParaRPr lang="en-US" sz="950" dirty="0"/>
          </a:p>
        </p:txBody>
      </p:sp>
      <p:sp>
        <p:nvSpPr>
          <p:cNvPr id="31" name="Shape 29"/>
          <p:cNvSpPr/>
          <p:nvPr/>
        </p:nvSpPr>
        <p:spPr>
          <a:xfrm>
            <a:off x="4846320" y="2286000"/>
            <a:ext cx="109728" cy="109728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32" name="Text 30"/>
          <p:cNvSpPr/>
          <p:nvPr/>
        </p:nvSpPr>
        <p:spPr>
          <a:xfrm>
            <a:off x="5029200" y="2231136"/>
            <a:ext cx="36576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aid guidance &amp; treatment suggestions</a:t>
            </a:r>
            <a:endParaRPr lang="en-US" sz="950" dirty="0"/>
          </a:p>
        </p:txBody>
      </p:sp>
      <p:sp>
        <p:nvSpPr>
          <p:cNvPr id="33" name="Shape 31"/>
          <p:cNvSpPr/>
          <p:nvPr/>
        </p:nvSpPr>
        <p:spPr>
          <a:xfrm>
            <a:off x="4846320" y="2642616"/>
            <a:ext cx="109728" cy="109728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34" name="Text 32"/>
          <p:cNvSpPr/>
          <p:nvPr/>
        </p:nvSpPr>
        <p:spPr>
          <a:xfrm>
            <a:off x="5029200" y="2587752"/>
            <a:ext cx="36576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Required rest days calculation</a:t>
            </a:r>
            <a:endParaRPr lang="en-US" sz="950" dirty="0"/>
          </a:p>
        </p:txBody>
      </p:sp>
      <p:sp>
        <p:nvSpPr>
          <p:cNvPr id="35" name="Shape 33"/>
          <p:cNvSpPr/>
          <p:nvPr/>
        </p:nvSpPr>
        <p:spPr>
          <a:xfrm>
            <a:off x="4846320" y="2999232"/>
            <a:ext cx="109728" cy="109728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36" name="Text 34"/>
          <p:cNvSpPr/>
          <p:nvPr/>
        </p:nvSpPr>
        <p:spPr>
          <a:xfrm>
            <a:off x="5029200" y="2944368"/>
            <a:ext cx="36576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Hospital referral alerts &amp; emergency routing</a:t>
            </a:r>
            <a:endParaRPr lang="en-US" sz="950" dirty="0"/>
          </a:p>
        </p:txBody>
      </p:sp>
      <p:sp>
        <p:nvSpPr>
          <p:cNvPr id="37" name="Shape 35"/>
          <p:cNvSpPr/>
          <p:nvPr/>
        </p:nvSpPr>
        <p:spPr>
          <a:xfrm>
            <a:off x="4846320" y="3355848"/>
            <a:ext cx="109728" cy="109728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38" name="Text 36"/>
          <p:cNvSpPr/>
          <p:nvPr/>
        </p:nvSpPr>
        <p:spPr>
          <a:xfrm>
            <a:off x="5029200" y="3300984"/>
            <a:ext cx="36576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Auto-generated medical reports</a:t>
            </a:r>
            <a:endParaRPr lang="en-US" sz="950" dirty="0"/>
          </a:p>
        </p:txBody>
      </p:sp>
      <p:sp>
        <p:nvSpPr>
          <p:cNvPr id="39" name="Shape 37"/>
          <p:cNvSpPr/>
          <p:nvPr/>
        </p:nvSpPr>
        <p:spPr>
          <a:xfrm>
            <a:off x="4846320" y="3712464"/>
            <a:ext cx="109728" cy="109728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40" name="Text 38"/>
          <p:cNvSpPr/>
          <p:nvPr/>
        </p:nvSpPr>
        <p:spPr>
          <a:xfrm>
            <a:off x="5029200" y="3657600"/>
            <a:ext cx="36576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Prescription &amp; medication recommendations</a:t>
            </a:r>
            <a:endParaRPr lang="en-US" sz="950" dirty="0"/>
          </a:p>
        </p:txBody>
      </p:sp>
      <p:sp>
        <p:nvSpPr>
          <p:cNvPr id="41" name="Shape 39"/>
          <p:cNvSpPr/>
          <p:nvPr/>
        </p:nvSpPr>
        <p:spPr>
          <a:xfrm>
            <a:off x="4846320" y="4069080"/>
            <a:ext cx="109728" cy="109728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42" name="Text 40"/>
          <p:cNvSpPr/>
          <p:nvPr/>
        </p:nvSpPr>
        <p:spPr>
          <a:xfrm>
            <a:off x="5029200" y="4014216"/>
            <a:ext cx="36576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Worker health history tracking</a:t>
            </a:r>
            <a:endParaRPr lang="en-US" sz="9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A1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12244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64592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FEATURE 04  |  HR &amp; WORKFORCE MANAGEMENT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274320" y="896112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 workforce lifecycle management — from hire to retirement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274320" y="1325880"/>
            <a:ext cx="4206240" cy="804672"/>
          </a:xfrm>
          <a:prstGeom prst="rect">
            <a:avLst/>
          </a:prstGeom>
          <a:solidFill>
            <a:srgbClr val="1B3A6B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365760" y="149047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</a:rPr>
              <a:t>👤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1380744"/>
            <a:ext cx="3520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0C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Employee Profiles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822960" y="1691640"/>
            <a:ext cx="3520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 digital profiles with photos, documents, skills, contracts, visa status</a:t>
            </a:r>
            <a:endParaRPr lang="en-US" sz="850" dirty="0"/>
          </a:p>
        </p:txBody>
      </p:sp>
      <p:sp>
        <p:nvSpPr>
          <p:cNvPr id="10" name="Shape 8"/>
          <p:cNvSpPr/>
          <p:nvPr/>
        </p:nvSpPr>
        <p:spPr>
          <a:xfrm>
            <a:off x="4709160" y="1325880"/>
            <a:ext cx="4206240" cy="804672"/>
          </a:xfrm>
          <a:prstGeom prst="rect">
            <a:avLst/>
          </a:prstGeom>
          <a:solidFill>
            <a:srgbClr val="1B3A6B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4800600" y="149047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</a:rPr>
              <a:t>🤖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5257800" y="1380744"/>
            <a:ext cx="3520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0C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Resume Filter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5257800" y="1691640"/>
            <a:ext cx="3520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Upload Google Drive folder; AI ranks candidates by position requirements automatically</a:t>
            </a:r>
            <a:endParaRPr lang="en-US" sz="850" dirty="0"/>
          </a:p>
        </p:txBody>
      </p:sp>
      <p:sp>
        <p:nvSpPr>
          <p:cNvPr id="14" name="Shape 12"/>
          <p:cNvSpPr/>
          <p:nvPr/>
        </p:nvSpPr>
        <p:spPr>
          <a:xfrm>
            <a:off x="274320" y="2240280"/>
            <a:ext cx="4206240" cy="804672"/>
          </a:xfrm>
          <a:prstGeom prst="rect">
            <a:avLst/>
          </a:prstGeom>
          <a:solidFill>
            <a:srgbClr val="1B3A6B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365760" y="240487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</a:rPr>
              <a:t>📋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822960" y="2295144"/>
            <a:ext cx="3520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0C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Iqama &amp; Compliance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822960" y="2606040"/>
            <a:ext cx="3520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Auto-alert for Iqama, passport, insurance expiry — never face GOSI fines again</a:t>
            </a:r>
            <a:endParaRPr lang="en-US" sz="850" dirty="0"/>
          </a:p>
        </p:txBody>
      </p:sp>
      <p:sp>
        <p:nvSpPr>
          <p:cNvPr id="18" name="Shape 16"/>
          <p:cNvSpPr/>
          <p:nvPr/>
        </p:nvSpPr>
        <p:spPr>
          <a:xfrm>
            <a:off x="4709160" y="2240280"/>
            <a:ext cx="4206240" cy="804672"/>
          </a:xfrm>
          <a:prstGeom prst="rect">
            <a:avLst/>
          </a:prstGeom>
          <a:solidFill>
            <a:srgbClr val="1B3A6B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19" name="Text 17"/>
          <p:cNvSpPr/>
          <p:nvPr/>
        </p:nvSpPr>
        <p:spPr>
          <a:xfrm>
            <a:off x="4800600" y="240487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</a:rPr>
              <a:t>⏱️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5257800" y="2295144"/>
            <a:ext cx="3520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0C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Attendance &amp; Overtime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5257800" y="2606040"/>
            <a:ext cx="3520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GPS + face recognition attendance with auto-timesheet and overtime calculation</a:t>
            </a:r>
            <a:endParaRPr lang="en-US" sz="850" dirty="0"/>
          </a:p>
        </p:txBody>
      </p:sp>
      <p:sp>
        <p:nvSpPr>
          <p:cNvPr id="22" name="Shape 20"/>
          <p:cNvSpPr/>
          <p:nvPr/>
        </p:nvSpPr>
        <p:spPr>
          <a:xfrm>
            <a:off x="274320" y="3154680"/>
            <a:ext cx="4206240" cy="804672"/>
          </a:xfrm>
          <a:prstGeom prst="rect">
            <a:avLst/>
          </a:prstGeom>
          <a:solidFill>
            <a:srgbClr val="1B3A6B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23" name="Text 21"/>
          <p:cNvSpPr/>
          <p:nvPr/>
        </p:nvSpPr>
        <p:spPr>
          <a:xfrm>
            <a:off x="365760" y="331927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</a:rPr>
              <a:t>📝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822960" y="3209544"/>
            <a:ext cx="3520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0C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Leave Management</a:t>
            </a:r>
            <a:endParaRPr lang="en-US" sz="1050" dirty="0"/>
          </a:p>
        </p:txBody>
      </p:sp>
      <p:sp>
        <p:nvSpPr>
          <p:cNvPr id="25" name="Text 23"/>
          <p:cNvSpPr/>
          <p:nvPr/>
        </p:nvSpPr>
        <p:spPr>
          <a:xfrm>
            <a:off x="822960" y="3520440"/>
            <a:ext cx="3520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leave requests, approvals, substitution planning, calendar integration</a:t>
            </a:r>
            <a:endParaRPr lang="en-US" sz="850" dirty="0"/>
          </a:p>
        </p:txBody>
      </p:sp>
      <p:sp>
        <p:nvSpPr>
          <p:cNvPr id="26" name="Shape 24"/>
          <p:cNvSpPr/>
          <p:nvPr/>
        </p:nvSpPr>
        <p:spPr>
          <a:xfrm>
            <a:off x="4709160" y="3154680"/>
            <a:ext cx="4206240" cy="804672"/>
          </a:xfrm>
          <a:prstGeom prst="rect">
            <a:avLst/>
          </a:prstGeom>
          <a:solidFill>
            <a:srgbClr val="1B3A6B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27" name="Text 25"/>
          <p:cNvSpPr/>
          <p:nvPr/>
        </p:nvSpPr>
        <p:spPr>
          <a:xfrm>
            <a:off x="4800600" y="331927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</a:rPr>
              <a:t>📊</a:t>
            </a:r>
            <a:endParaRPr lang="en-US" sz="1800" dirty="0"/>
          </a:p>
        </p:txBody>
      </p:sp>
      <p:sp>
        <p:nvSpPr>
          <p:cNvPr id="28" name="Text 26"/>
          <p:cNvSpPr/>
          <p:nvPr/>
        </p:nvSpPr>
        <p:spPr>
          <a:xfrm>
            <a:off x="5257800" y="3209544"/>
            <a:ext cx="3520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0C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Performance Analytics</a:t>
            </a:r>
            <a:endParaRPr lang="en-US" sz="1050" dirty="0"/>
          </a:p>
        </p:txBody>
      </p:sp>
      <p:sp>
        <p:nvSpPr>
          <p:cNvPr id="29" name="Text 27"/>
          <p:cNvSpPr/>
          <p:nvPr/>
        </p:nvSpPr>
        <p:spPr>
          <a:xfrm>
            <a:off x="5257800" y="3520440"/>
            <a:ext cx="3520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Skill-based KPIs, site performance scores, productivity benchmarking by team</a:t>
            </a:r>
            <a:endParaRPr lang="en-US" sz="850" dirty="0"/>
          </a:p>
        </p:txBody>
      </p:sp>
      <p:sp>
        <p:nvSpPr>
          <p:cNvPr id="30" name="Shape 28"/>
          <p:cNvSpPr/>
          <p:nvPr/>
        </p:nvSpPr>
        <p:spPr>
          <a:xfrm>
            <a:off x="274320" y="4069080"/>
            <a:ext cx="4206240" cy="804672"/>
          </a:xfrm>
          <a:prstGeom prst="rect">
            <a:avLst/>
          </a:prstGeom>
          <a:solidFill>
            <a:srgbClr val="1B3A6B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31" name="Text 29"/>
          <p:cNvSpPr/>
          <p:nvPr/>
        </p:nvSpPr>
        <p:spPr>
          <a:xfrm>
            <a:off x="365760" y="423367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</a:rPr>
              <a:t>💰</a:t>
            </a:r>
            <a:endParaRPr lang="en-US" sz="1800" dirty="0"/>
          </a:p>
        </p:txBody>
      </p:sp>
      <p:sp>
        <p:nvSpPr>
          <p:cNvPr id="32" name="Text 30"/>
          <p:cNvSpPr/>
          <p:nvPr/>
        </p:nvSpPr>
        <p:spPr>
          <a:xfrm>
            <a:off x="822960" y="4123944"/>
            <a:ext cx="3520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0C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Payroll Integration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822960" y="4434840"/>
            <a:ext cx="3520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Auto-generate payslips, WPS-ready bank files, deductions, allowances</a:t>
            </a:r>
            <a:endParaRPr lang="en-US" sz="850" dirty="0"/>
          </a:p>
        </p:txBody>
      </p:sp>
      <p:sp>
        <p:nvSpPr>
          <p:cNvPr id="34" name="Shape 32"/>
          <p:cNvSpPr/>
          <p:nvPr/>
        </p:nvSpPr>
        <p:spPr>
          <a:xfrm>
            <a:off x="4709160" y="4069080"/>
            <a:ext cx="4206240" cy="804672"/>
          </a:xfrm>
          <a:prstGeom prst="rect">
            <a:avLst/>
          </a:prstGeom>
          <a:solidFill>
            <a:srgbClr val="1B3A6B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35" name="Text 33"/>
          <p:cNvSpPr/>
          <p:nvPr/>
        </p:nvSpPr>
        <p:spPr>
          <a:xfrm>
            <a:off x="4800600" y="423367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</a:rPr>
              <a:t>🏅</a:t>
            </a:r>
            <a:endParaRPr lang="en-US" sz="1800" dirty="0"/>
          </a:p>
        </p:txBody>
      </p:sp>
      <p:sp>
        <p:nvSpPr>
          <p:cNvPr id="36" name="Text 34"/>
          <p:cNvSpPr/>
          <p:nvPr/>
        </p:nvSpPr>
        <p:spPr>
          <a:xfrm>
            <a:off x="5257800" y="4123944"/>
            <a:ext cx="3520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0C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Skills Database</a:t>
            </a:r>
            <a:endParaRPr lang="en-US" sz="1050" dirty="0"/>
          </a:p>
        </p:txBody>
      </p:sp>
      <p:sp>
        <p:nvSpPr>
          <p:cNvPr id="37" name="Text 35"/>
          <p:cNvSpPr/>
          <p:nvPr/>
        </p:nvSpPr>
        <p:spPr>
          <a:xfrm>
            <a:off x="5257800" y="4434840"/>
            <a:ext cx="3520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Searchable skills registry — quickly find the right person for any task or project</a:t>
            </a:r>
            <a:endParaRPr lang="en-US" sz="8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0F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A162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8288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FEATURE 05 &amp; 06  |  GPS TRACKING &amp; SAFETY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274320" y="914400"/>
            <a:ext cx="4160520" cy="3931920"/>
          </a:xfrm>
          <a:prstGeom prst="rect">
            <a:avLst/>
          </a:prstGeom>
          <a:solidFill>
            <a:srgbClr val="112244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11480" y="1005840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0B4D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📍  GPS TRACKING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11480" y="1463040"/>
            <a:ext cx="73152" cy="228600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8" name="Text 6"/>
          <p:cNvSpPr/>
          <p:nvPr/>
        </p:nvSpPr>
        <p:spPr>
          <a:xfrm>
            <a:off x="594360" y="1426464"/>
            <a:ext cx="363931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 worker &amp; equipment tracking on map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411480" y="1828800"/>
            <a:ext cx="73152" cy="228600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1792224"/>
            <a:ext cx="363931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Geo-fencing zones with entry/exit alerts</a:t>
            </a:r>
            <a:endParaRPr lang="en-US" sz="950" dirty="0"/>
          </a:p>
        </p:txBody>
      </p:sp>
      <p:sp>
        <p:nvSpPr>
          <p:cNvPr id="11" name="Shape 9"/>
          <p:cNvSpPr/>
          <p:nvPr/>
        </p:nvSpPr>
        <p:spPr>
          <a:xfrm>
            <a:off x="411480" y="2194560"/>
            <a:ext cx="73152" cy="228600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12" name="Text 10"/>
          <p:cNvSpPr/>
          <p:nvPr/>
        </p:nvSpPr>
        <p:spPr>
          <a:xfrm>
            <a:off x="594360" y="2157984"/>
            <a:ext cx="363931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Route optimization for delivery vehicles</a:t>
            </a:r>
            <a:endParaRPr lang="en-US" sz="950" dirty="0"/>
          </a:p>
        </p:txBody>
      </p:sp>
      <p:sp>
        <p:nvSpPr>
          <p:cNvPr id="13" name="Shape 11"/>
          <p:cNvSpPr/>
          <p:nvPr/>
        </p:nvSpPr>
        <p:spPr>
          <a:xfrm>
            <a:off x="411480" y="2560320"/>
            <a:ext cx="73152" cy="228600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14" name="Text 12"/>
          <p:cNvSpPr/>
          <p:nvPr/>
        </p:nvSpPr>
        <p:spPr>
          <a:xfrm>
            <a:off x="594360" y="2523744"/>
            <a:ext cx="363931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Zone-based access control &amp; authorization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411480" y="2926080"/>
            <a:ext cx="73152" cy="228600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16" name="Text 14"/>
          <p:cNvSpPr/>
          <p:nvPr/>
        </p:nvSpPr>
        <p:spPr>
          <a:xfrm>
            <a:off x="594360" y="2889504"/>
            <a:ext cx="363931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Historical movement replay &amp; analysis</a:t>
            </a:r>
            <a:endParaRPr lang="en-US" sz="950" dirty="0"/>
          </a:p>
        </p:txBody>
      </p:sp>
      <p:sp>
        <p:nvSpPr>
          <p:cNvPr id="17" name="Shape 15"/>
          <p:cNvSpPr/>
          <p:nvPr/>
        </p:nvSpPr>
        <p:spPr>
          <a:xfrm>
            <a:off x="411480" y="3291840"/>
            <a:ext cx="73152" cy="228600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18" name="Text 16"/>
          <p:cNvSpPr/>
          <p:nvPr/>
        </p:nvSpPr>
        <p:spPr>
          <a:xfrm>
            <a:off x="594360" y="3255264"/>
            <a:ext cx="363931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Real-time dashboard for all active sites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411480" y="3657600"/>
            <a:ext cx="73152" cy="228600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20" name="Text 18"/>
          <p:cNvSpPr/>
          <p:nvPr/>
        </p:nvSpPr>
        <p:spPr>
          <a:xfrm>
            <a:off x="594360" y="3621024"/>
            <a:ext cx="363931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Equipment utilization tracking &amp; reporting</a:t>
            </a:r>
            <a:endParaRPr lang="en-US" sz="950" dirty="0"/>
          </a:p>
        </p:txBody>
      </p:sp>
      <p:sp>
        <p:nvSpPr>
          <p:cNvPr id="21" name="Shape 19"/>
          <p:cNvSpPr/>
          <p:nvPr/>
        </p:nvSpPr>
        <p:spPr>
          <a:xfrm>
            <a:off x="411480" y="4023360"/>
            <a:ext cx="73152" cy="228600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22" name="Text 20"/>
          <p:cNvSpPr/>
          <p:nvPr/>
        </p:nvSpPr>
        <p:spPr>
          <a:xfrm>
            <a:off x="594360" y="3986784"/>
            <a:ext cx="363931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Emergency SOS button with GPS pin</a:t>
            </a:r>
            <a:endParaRPr lang="en-US" sz="950" dirty="0"/>
          </a:p>
        </p:txBody>
      </p:sp>
      <p:sp>
        <p:nvSpPr>
          <p:cNvPr id="23" name="Shape 21"/>
          <p:cNvSpPr/>
          <p:nvPr/>
        </p:nvSpPr>
        <p:spPr>
          <a:xfrm>
            <a:off x="4709160" y="914400"/>
            <a:ext cx="4160520" cy="3931920"/>
          </a:xfrm>
          <a:prstGeom prst="rect">
            <a:avLst/>
          </a:prstGeom>
          <a:solidFill>
            <a:srgbClr val="112244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24" name="Text 22"/>
          <p:cNvSpPr/>
          <p:nvPr/>
        </p:nvSpPr>
        <p:spPr>
          <a:xfrm>
            <a:off x="4846320" y="1005840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D4A01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🛡️  SAFETY &amp; COMPLIANCE</a:t>
            </a:r>
            <a:endParaRPr lang="en-US" sz="1400" dirty="0"/>
          </a:p>
        </p:txBody>
      </p:sp>
      <p:sp>
        <p:nvSpPr>
          <p:cNvPr id="25" name="Shape 23"/>
          <p:cNvSpPr/>
          <p:nvPr/>
        </p:nvSpPr>
        <p:spPr>
          <a:xfrm>
            <a:off x="4846320" y="1463040"/>
            <a:ext cx="73152" cy="228600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26" name="Text 24"/>
          <p:cNvSpPr/>
          <p:nvPr/>
        </p:nvSpPr>
        <p:spPr>
          <a:xfrm>
            <a:off x="5029200" y="1426464"/>
            <a:ext cx="363931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safety checklists (OSHA/SASO aligned)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4846320" y="1828800"/>
            <a:ext cx="73152" cy="228600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28" name="Text 26"/>
          <p:cNvSpPr/>
          <p:nvPr/>
        </p:nvSpPr>
        <p:spPr>
          <a:xfrm>
            <a:off x="5029200" y="1792224"/>
            <a:ext cx="363931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Incident reporting with photo evidence</a:t>
            </a:r>
            <a:endParaRPr lang="en-US" sz="950" dirty="0"/>
          </a:p>
        </p:txBody>
      </p:sp>
      <p:sp>
        <p:nvSpPr>
          <p:cNvPr id="29" name="Shape 27"/>
          <p:cNvSpPr/>
          <p:nvPr/>
        </p:nvSpPr>
        <p:spPr>
          <a:xfrm>
            <a:off x="4846320" y="2194560"/>
            <a:ext cx="73152" cy="228600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30" name="Text 28"/>
          <p:cNvSpPr/>
          <p:nvPr/>
        </p:nvSpPr>
        <p:spPr>
          <a:xfrm>
            <a:off x="5029200" y="2157984"/>
            <a:ext cx="363931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Near-miss tracking and root cause analysis</a:t>
            </a:r>
            <a:endParaRPr lang="en-US" sz="950" dirty="0"/>
          </a:p>
        </p:txBody>
      </p:sp>
      <p:sp>
        <p:nvSpPr>
          <p:cNvPr id="31" name="Shape 29"/>
          <p:cNvSpPr/>
          <p:nvPr/>
        </p:nvSpPr>
        <p:spPr>
          <a:xfrm>
            <a:off x="4846320" y="2560320"/>
            <a:ext cx="73152" cy="228600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32" name="Text 30"/>
          <p:cNvSpPr/>
          <p:nvPr/>
        </p:nvSpPr>
        <p:spPr>
          <a:xfrm>
            <a:off x="5029200" y="2523744"/>
            <a:ext cx="363931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SWMS &amp; permit-to-work digital workflows</a:t>
            </a:r>
            <a:endParaRPr lang="en-US" sz="950" dirty="0"/>
          </a:p>
        </p:txBody>
      </p:sp>
      <p:sp>
        <p:nvSpPr>
          <p:cNvPr id="33" name="Shape 31"/>
          <p:cNvSpPr/>
          <p:nvPr/>
        </p:nvSpPr>
        <p:spPr>
          <a:xfrm>
            <a:off x="4846320" y="2926080"/>
            <a:ext cx="73152" cy="228600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34" name="Text 32"/>
          <p:cNvSpPr/>
          <p:nvPr/>
        </p:nvSpPr>
        <p:spPr>
          <a:xfrm>
            <a:off x="5029200" y="2889504"/>
            <a:ext cx="363931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PPE compliance monitoring with AI vision</a:t>
            </a:r>
            <a:endParaRPr lang="en-US" sz="950" dirty="0"/>
          </a:p>
        </p:txBody>
      </p:sp>
      <p:sp>
        <p:nvSpPr>
          <p:cNvPr id="35" name="Shape 33"/>
          <p:cNvSpPr/>
          <p:nvPr/>
        </p:nvSpPr>
        <p:spPr>
          <a:xfrm>
            <a:off x="4846320" y="3291840"/>
            <a:ext cx="73152" cy="228600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36" name="Text 34"/>
          <p:cNvSpPr/>
          <p:nvPr/>
        </p:nvSpPr>
        <p:spPr>
          <a:xfrm>
            <a:off x="5029200" y="3255264"/>
            <a:ext cx="363931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Monthly safety score cards per site</a:t>
            </a:r>
            <a:endParaRPr lang="en-US" sz="950" dirty="0"/>
          </a:p>
        </p:txBody>
      </p:sp>
      <p:sp>
        <p:nvSpPr>
          <p:cNvPr id="37" name="Shape 35"/>
          <p:cNvSpPr/>
          <p:nvPr/>
        </p:nvSpPr>
        <p:spPr>
          <a:xfrm>
            <a:off x="4846320" y="3657600"/>
            <a:ext cx="73152" cy="228600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38" name="Text 36"/>
          <p:cNvSpPr/>
          <p:nvPr/>
        </p:nvSpPr>
        <p:spPr>
          <a:xfrm>
            <a:off x="5029200" y="3621024"/>
            <a:ext cx="363931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Subcontractor safety audits &amp; records</a:t>
            </a:r>
            <a:endParaRPr lang="en-US" sz="950" dirty="0"/>
          </a:p>
        </p:txBody>
      </p:sp>
      <p:sp>
        <p:nvSpPr>
          <p:cNvPr id="39" name="Shape 37"/>
          <p:cNvSpPr/>
          <p:nvPr/>
        </p:nvSpPr>
        <p:spPr>
          <a:xfrm>
            <a:off x="4846320" y="4023360"/>
            <a:ext cx="73152" cy="228600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40" name="Text 38"/>
          <p:cNvSpPr/>
          <p:nvPr/>
        </p:nvSpPr>
        <p:spPr>
          <a:xfrm>
            <a:off x="5029200" y="3986784"/>
            <a:ext cx="363931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Emergency evacuation plan management</a:t>
            </a:r>
            <a:endParaRPr lang="en-US" sz="9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A1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12244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8288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FEATURE 07  |  PROCUREMENT &amp; INVENTORY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274320" y="896112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Purchase Request to Delivery — Fully Digital &amp; AI-Driven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182880" y="1325880"/>
            <a:ext cx="1325880" cy="502920"/>
          </a:xfrm>
          <a:prstGeom prst="rect">
            <a:avLst/>
          </a:prstGeom>
          <a:solidFill>
            <a:srgbClr val="1B3A6B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182880" y="1325880"/>
            <a:ext cx="1325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0C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 Raised</a:t>
            </a:r>
            <a:endParaRPr lang="en-US" sz="850" dirty="0"/>
          </a:p>
        </p:txBody>
      </p:sp>
      <p:sp>
        <p:nvSpPr>
          <p:cNvPr id="8" name="Text 6"/>
          <p:cNvSpPr/>
          <p:nvPr/>
        </p:nvSpPr>
        <p:spPr>
          <a:xfrm>
            <a:off x="1508760" y="1417320"/>
            <a:ext cx="1554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1664208" y="1325880"/>
            <a:ext cx="1325880" cy="502920"/>
          </a:xfrm>
          <a:prstGeom prst="rect">
            <a:avLst/>
          </a:prstGeom>
          <a:solidFill>
            <a:srgbClr val="1B3A6B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1664208" y="1325880"/>
            <a:ext cx="1325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0C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Approval Flow</a:t>
            </a:r>
            <a:endParaRPr lang="en-US" sz="850" dirty="0"/>
          </a:p>
        </p:txBody>
      </p:sp>
      <p:sp>
        <p:nvSpPr>
          <p:cNvPr id="11" name="Text 9"/>
          <p:cNvSpPr/>
          <p:nvPr/>
        </p:nvSpPr>
        <p:spPr>
          <a:xfrm>
            <a:off x="2990088" y="1417320"/>
            <a:ext cx="1554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3145536" y="1325880"/>
            <a:ext cx="1325880" cy="502920"/>
          </a:xfrm>
          <a:prstGeom prst="rect">
            <a:avLst/>
          </a:prstGeom>
          <a:solidFill>
            <a:srgbClr val="1B3A6B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3145536" y="1325880"/>
            <a:ext cx="1325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0C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 Generated</a:t>
            </a:r>
            <a:endParaRPr lang="en-US" sz="850" dirty="0"/>
          </a:p>
        </p:txBody>
      </p:sp>
      <p:sp>
        <p:nvSpPr>
          <p:cNvPr id="14" name="Text 12"/>
          <p:cNvSpPr/>
          <p:nvPr/>
        </p:nvSpPr>
        <p:spPr>
          <a:xfrm>
            <a:off x="4471416" y="1417320"/>
            <a:ext cx="1554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626864" y="1325880"/>
            <a:ext cx="1325880" cy="502920"/>
          </a:xfrm>
          <a:prstGeom prst="rect">
            <a:avLst/>
          </a:prstGeom>
          <a:solidFill>
            <a:srgbClr val="1B3A6B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4626864" y="1325880"/>
            <a:ext cx="1325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0C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Vendor Notified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5952744" y="1417320"/>
            <a:ext cx="1554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6108192" y="1325880"/>
            <a:ext cx="1325880" cy="502920"/>
          </a:xfrm>
          <a:prstGeom prst="rect">
            <a:avLst/>
          </a:prstGeom>
          <a:solidFill>
            <a:srgbClr val="1B3A6B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19" name="Text 17"/>
          <p:cNvSpPr/>
          <p:nvPr/>
        </p:nvSpPr>
        <p:spPr>
          <a:xfrm>
            <a:off x="6108192" y="1325880"/>
            <a:ext cx="1325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0C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Delivery Tracked</a:t>
            </a:r>
            <a:endParaRPr lang="en-US" sz="850" dirty="0"/>
          </a:p>
        </p:txBody>
      </p:sp>
      <p:sp>
        <p:nvSpPr>
          <p:cNvPr id="20" name="Text 18"/>
          <p:cNvSpPr/>
          <p:nvPr/>
        </p:nvSpPr>
        <p:spPr>
          <a:xfrm>
            <a:off x="7434072" y="1417320"/>
            <a:ext cx="1554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7589520" y="1325880"/>
            <a:ext cx="1325880" cy="502920"/>
          </a:xfrm>
          <a:prstGeom prst="rect">
            <a:avLst/>
          </a:prstGeom>
          <a:solidFill>
            <a:srgbClr val="1B3A6B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22" name="Text 20"/>
          <p:cNvSpPr/>
          <p:nvPr/>
        </p:nvSpPr>
        <p:spPr>
          <a:xfrm>
            <a:off x="7589520" y="1325880"/>
            <a:ext cx="1325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0C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GRN Confirmed</a:t>
            </a:r>
            <a:endParaRPr lang="en-US" sz="850" dirty="0"/>
          </a:p>
        </p:txBody>
      </p:sp>
      <p:sp>
        <p:nvSpPr>
          <p:cNvPr id="23" name="Shape 21"/>
          <p:cNvSpPr/>
          <p:nvPr/>
        </p:nvSpPr>
        <p:spPr>
          <a:xfrm>
            <a:off x="274320" y="2011680"/>
            <a:ext cx="2743200" cy="1280160"/>
          </a:xfrm>
          <a:prstGeom prst="rect">
            <a:avLst/>
          </a:prstGeom>
          <a:solidFill>
            <a:srgbClr val="1B3A6B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24" name="Text 22"/>
          <p:cNvSpPr/>
          <p:nvPr/>
        </p:nvSpPr>
        <p:spPr>
          <a:xfrm>
            <a:off x="365760" y="21488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</a:rPr>
              <a:t>📋</a:t>
            </a:r>
            <a:endParaRPr lang="en-US" sz="2000" dirty="0"/>
          </a:p>
        </p:txBody>
      </p:sp>
      <p:sp>
        <p:nvSpPr>
          <p:cNvPr id="25" name="Text 23"/>
          <p:cNvSpPr/>
          <p:nvPr/>
        </p:nvSpPr>
        <p:spPr>
          <a:xfrm>
            <a:off x="822960" y="210312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PR/PO Workflow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365760" y="2578608"/>
            <a:ext cx="25603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Multi-level approval workflows with digital authority matrix and audit trail</a:t>
            </a:r>
            <a:endParaRPr lang="en-US" sz="850" dirty="0"/>
          </a:p>
        </p:txBody>
      </p:sp>
      <p:sp>
        <p:nvSpPr>
          <p:cNvPr id="27" name="Shape 25"/>
          <p:cNvSpPr/>
          <p:nvPr/>
        </p:nvSpPr>
        <p:spPr>
          <a:xfrm>
            <a:off x="3200400" y="2011680"/>
            <a:ext cx="2743200" cy="1280160"/>
          </a:xfrm>
          <a:prstGeom prst="rect">
            <a:avLst/>
          </a:prstGeom>
          <a:solidFill>
            <a:srgbClr val="1B3A6B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28" name="Text 26"/>
          <p:cNvSpPr/>
          <p:nvPr/>
        </p:nvSpPr>
        <p:spPr>
          <a:xfrm>
            <a:off x="3291840" y="21488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</a:rPr>
              <a:t>🏭</a:t>
            </a:r>
            <a:endParaRPr lang="en-US" sz="2000" dirty="0"/>
          </a:p>
        </p:txBody>
      </p:sp>
      <p:sp>
        <p:nvSpPr>
          <p:cNvPr id="29" name="Text 27"/>
          <p:cNvSpPr/>
          <p:nvPr/>
        </p:nvSpPr>
        <p:spPr>
          <a:xfrm>
            <a:off x="3749040" y="210312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Vendor Management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3291840" y="2578608"/>
            <a:ext cx="25603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Vendor database with ratings, history, price comparison, and blacklist management</a:t>
            </a:r>
            <a:endParaRPr lang="en-US" sz="850" dirty="0"/>
          </a:p>
        </p:txBody>
      </p:sp>
      <p:sp>
        <p:nvSpPr>
          <p:cNvPr id="31" name="Shape 29"/>
          <p:cNvSpPr/>
          <p:nvPr/>
        </p:nvSpPr>
        <p:spPr>
          <a:xfrm>
            <a:off x="6126480" y="2011680"/>
            <a:ext cx="2743200" cy="1280160"/>
          </a:xfrm>
          <a:prstGeom prst="rect">
            <a:avLst/>
          </a:prstGeom>
          <a:solidFill>
            <a:srgbClr val="1B3A6B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32" name="Text 30"/>
          <p:cNvSpPr/>
          <p:nvPr/>
        </p:nvSpPr>
        <p:spPr>
          <a:xfrm>
            <a:off x="6217920" y="21488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</a:rPr>
              <a:t>📦</a:t>
            </a:r>
            <a:endParaRPr lang="en-US" sz="2000" dirty="0"/>
          </a:p>
        </p:txBody>
      </p:sp>
      <p:sp>
        <p:nvSpPr>
          <p:cNvPr id="33" name="Text 31"/>
          <p:cNvSpPr/>
          <p:nvPr/>
        </p:nvSpPr>
        <p:spPr>
          <a:xfrm>
            <a:off x="6675120" y="210312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QR Inventory</a:t>
            </a:r>
            <a:endParaRPr lang="en-US" sz="1000" dirty="0"/>
          </a:p>
        </p:txBody>
      </p:sp>
      <p:sp>
        <p:nvSpPr>
          <p:cNvPr id="34" name="Text 32"/>
          <p:cNvSpPr/>
          <p:nvPr/>
        </p:nvSpPr>
        <p:spPr>
          <a:xfrm>
            <a:off x="6217920" y="2578608"/>
            <a:ext cx="25603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QR/barcode tagging for tools, machinery, consumables — track from warehouse to site</a:t>
            </a:r>
            <a:endParaRPr lang="en-US" sz="850" dirty="0"/>
          </a:p>
        </p:txBody>
      </p:sp>
      <p:sp>
        <p:nvSpPr>
          <p:cNvPr id="35" name="Shape 33"/>
          <p:cNvSpPr/>
          <p:nvPr/>
        </p:nvSpPr>
        <p:spPr>
          <a:xfrm>
            <a:off x="274320" y="3429000"/>
            <a:ext cx="2743200" cy="1280160"/>
          </a:xfrm>
          <a:prstGeom prst="rect">
            <a:avLst/>
          </a:prstGeom>
          <a:solidFill>
            <a:srgbClr val="1B3A6B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36" name="Text 34"/>
          <p:cNvSpPr/>
          <p:nvPr/>
        </p:nvSpPr>
        <p:spPr>
          <a:xfrm>
            <a:off x="365760" y="35661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</a:rPr>
              <a:t>⚠️</a:t>
            </a:r>
            <a:endParaRPr lang="en-US" sz="2000" dirty="0"/>
          </a:p>
        </p:txBody>
      </p:sp>
      <p:sp>
        <p:nvSpPr>
          <p:cNvPr id="37" name="Text 35"/>
          <p:cNvSpPr/>
          <p:nvPr/>
        </p:nvSpPr>
        <p:spPr>
          <a:xfrm>
            <a:off x="822960" y="35204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Smart Reorder</a:t>
            </a:r>
            <a:endParaRPr lang="en-US" sz="1000" dirty="0"/>
          </a:p>
        </p:txBody>
      </p:sp>
      <p:sp>
        <p:nvSpPr>
          <p:cNvPr id="38" name="Text 36"/>
          <p:cNvSpPr/>
          <p:nvPr/>
        </p:nvSpPr>
        <p:spPr>
          <a:xfrm>
            <a:off x="365760" y="3995928"/>
            <a:ext cx="25603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predicts material shortage 10 days ahead and auto-generates reorder suggestions</a:t>
            </a:r>
            <a:endParaRPr lang="en-US" sz="850" dirty="0"/>
          </a:p>
        </p:txBody>
      </p:sp>
      <p:sp>
        <p:nvSpPr>
          <p:cNvPr id="39" name="Shape 37"/>
          <p:cNvSpPr/>
          <p:nvPr/>
        </p:nvSpPr>
        <p:spPr>
          <a:xfrm>
            <a:off x="3200400" y="3429000"/>
            <a:ext cx="2743200" cy="1280160"/>
          </a:xfrm>
          <a:prstGeom prst="rect">
            <a:avLst/>
          </a:prstGeom>
          <a:solidFill>
            <a:srgbClr val="1B3A6B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40" name="Text 38"/>
          <p:cNvSpPr/>
          <p:nvPr/>
        </p:nvSpPr>
        <p:spPr>
          <a:xfrm>
            <a:off x="3291840" y="35661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</a:rPr>
              <a:t>💱</a:t>
            </a:r>
            <a:endParaRPr lang="en-US" sz="2000" dirty="0"/>
          </a:p>
        </p:txBody>
      </p:sp>
      <p:sp>
        <p:nvSpPr>
          <p:cNvPr id="41" name="Text 39"/>
          <p:cNvSpPr/>
          <p:nvPr/>
        </p:nvSpPr>
        <p:spPr>
          <a:xfrm>
            <a:off x="3749040" y="35204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Price Compare</a:t>
            </a:r>
            <a:endParaRPr lang="en-US" sz="1000" dirty="0"/>
          </a:p>
        </p:txBody>
      </p:sp>
      <p:sp>
        <p:nvSpPr>
          <p:cNvPr id="42" name="Text 40"/>
          <p:cNvSpPr/>
          <p:nvPr/>
        </p:nvSpPr>
        <p:spPr>
          <a:xfrm>
            <a:off x="3291840" y="3995928"/>
            <a:ext cx="25603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compares vendor quotes historically to ensure best value every purchase</a:t>
            </a:r>
            <a:endParaRPr lang="en-US" sz="850" dirty="0"/>
          </a:p>
        </p:txBody>
      </p:sp>
      <p:sp>
        <p:nvSpPr>
          <p:cNvPr id="43" name="Shape 41"/>
          <p:cNvSpPr/>
          <p:nvPr/>
        </p:nvSpPr>
        <p:spPr>
          <a:xfrm>
            <a:off x="6126480" y="3429000"/>
            <a:ext cx="2743200" cy="1280160"/>
          </a:xfrm>
          <a:prstGeom prst="rect">
            <a:avLst/>
          </a:prstGeom>
          <a:solidFill>
            <a:srgbClr val="1B3A6B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44" name="Text 42"/>
          <p:cNvSpPr/>
          <p:nvPr/>
        </p:nvSpPr>
        <p:spPr>
          <a:xfrm>
            <a:off x="6217920" y="35661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</a:rPr>
              <a:t>🚚</a:t>
            </a:r>
            <a:endParaRPr lang="en-US" sz="2000" dirty="0"/>
          </a:p>
        </p:txBody>
      </p:sp>
      <p:sp>
        <p:nvSpPr>
          <p:cNvPr id="45" name="Text 43"/>
          <p:cNvSpPr/>
          <p:nvPr/>
        </p:nvSpPr>
        <p:spPr>
          <a:xfrm>
            <a:off x="6675120" y="35204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Delivery Tracking</a:t>
            </a:r>
            <a:endParaRPr lang="en-US" sz="1000" dirty="0"/>
          </a:p>
        </p:txBody>
      </p:sp>
      <p:sp>
        <p:nvSpPr>
          <p:cNvPr id="46" name="Text 44"/>
          <p:cNvSpPr/>
          <p:nvPr/>
        </p:nvSpPr>
        <p:spPr>
          <a:xfrm>
            <a:off x="6217920" y="3995928"/>
            <a:ext cx="25603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Track delivery status, goods receipt note (GRN), and payment milestones</a:t>
            </a:r>
            <a:endParaRPr lang="en-US" sz="8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0F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A162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8288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FEATURE 08  |  FINANCIAL MANAGEMENT DASHBOARD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274320" y="91440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Real-Time Financial Intelligence — Cash Flow, P&amp;L, Invoicing, Budgets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274320" y="1325880"/>
            <a:ext cx="8595360" cy="1828800"/>
          </a:xfrm>
          <a:prstGeom prst="rect">
            <a:avLst/>
          </a:prstGeom>
          <a:solidFill>
            <a:srgbClr val="0A1628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457200" y="138988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📊  CASH FLOW &amp; P&amp;L DASHBOARD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640080" y="2167128"/>
            <a:ext cx="685800" cy="713232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9" name="Text 7"/>
          <p:cNvSpPr/>
          <p:nvPr/>
        </p:nvSpPr>
        <p:spPr>
          <a:xfrm>
            <a:off x="640080" y="2926080"/>
            <a:ext cx="685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Jan</a:t>
            </a:r>
            <a:endParaRPr lang="en-US" sz="700" dirty="0"/>
          </a:p>
        </p:txBody>
      </p:sp>
      <p:sp>
        <p:nvSpPr>
          <p:cNvPr id="10" name="Shape 8"/>
          <p:cNvSpPr/>
          <p:nvPr/>
        </p:nvSpPr>
        <p:spPr>
          <a:xfrm>
            <a:off x="1664208" y="2002536"/>
            <a:ext cx="685800" cy="877824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11" name="Text 9"/>
          <p:cNvSpPr/>
          <p:nvPr/>
        </p:nvSpPr>
        <p:spPr>
          <a:xfrm>
            <a:off x="1664208" y="2926080"/>
            <a:ext cx="685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Feb</a:t>
            </a:r>
            <a:endParaRPr lang="en-US" sz="700" dirty="0"/>
          </a:p>
        </p:txBody>
      </p:sp>
      <p:sp>
        <p:nvSpPr>
          <p:cNvPr id="12" name="Shape 10"/>
          <p:cNvSpPr/>
          <p:nvPr/>
        </p:nvSpPr>
        <p:spPr>
          <a:xfrm>
            <a:off x="2688336" y="2090318"/>
            <a:ext cx="685800" cy="790042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13" name="Text 11"/>
          <p:cNvSpPr/>
          <p:nvPr/>
        </p:nvSpPr>
        <p:spPr>
          <a:xfrm>
            <a:off x="2688336" y="2926080"/>
            <a:ext cx="685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</a:t>
            </a:r>
            <a:endParaRPr lang="en-US" sz="700" dirty="0"/>
          </a:p>
        </p:txBody>
      </p:sp>
      <p:sp>
        <p:nvSpPr>
          <p:cNvPr id="14" name="Shape 12"/>
          <p:cNvSpPr/>
          <p:nvPr/>
        </p:nvSpPr>
        <p:spPr>
          <a:xfrm>
            <a:off x="3712464" y="1892808"/>
            <a:ext cx="685800" cy="987552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15" name="Text 13"/>
          <p:cNvSpPr/>
          <p:nvPr/>
        </p:nvSpPr>
        <p:spPr>
          <a:xfrm>
            <a:off x="3712464" y="2926080"/>
            <a:ext cx="685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</a:t>
            </a:r>
            <a:endParaRPr lang="en-US" sz="700" dirty="0"/>
          </a:p>
        </p:txBody>
      </p:sp>
      <p:sp>
        <p:nvSpPr>
          <p:cNvPr id="16" name="Shape 14"/>
          <p:cNvSpPr/>
          <p:nvPr/>
        </p:nvSpPr>
        <p:spPr>
          <a:xfrm>
            <a:off x="4736592" y="1947672"/>
            <a:ext cx="685800" cy="932688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17" name="Text 15"/>
          <p:cNvSpPr/>
          <p:nvPr/>
        </p:nvSpPr>
        <p:spPr>
          <a:xfrm>
            <a:off x="4736592" y="2926080"/>
            <a:ext cx="685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May</a:t>
            </a:r>
            <a:endParaRPr lang="en-US" sz="700" dirty="0"/>
          </a:p>
        </p:txBody>
      </p:sp>
      <p:sp>
        <p:nvSpPr>
          <p:cNvPr id="18" name="Shape 16"/>
          <p:cNvSpPr/>
          <p:nvPr/>
        </p:nvSpPr>
        <p:spPr>
          <a:xfrm>
            <a:off x="5760720" y="1837944"/>
            <a:ext cx="685800" cy="1042416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19" name="Text 17"/>
          <p:cNvSpPr/>
          <p:nvPr/>
        </p:nvSpPr>
        <p:spPr>
          <a:xfrm>
            <a:off x="5760720" y="2926080"/>
            <a:ext cx="685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Jun</a:t>
            </a:r>
            <a:endParaRPr lang="en-US" sz="700" dirty="0"/>
          </a:p>
        </p:txBody>
      </p:sp>
      <p:sp>
        <p:nvSpPr>
          <p:cNvPr id="20" name="Shape 18"/>
          <p:cNvSpPr/>
          <p:nvPr/>
        </p:nvSpPr>
        <p:spPr>
          <a:xfrm>
            <a:off x="6784848" y="1914754"/>
            <a:ext cx="685800" cy="965606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21" name="Text 19"/>
          <p:cNvSpPr/>
          <p:nvPr/>
        </p:nvSpPr>
        <p:spPr>
          <a:xfrm>
            <a:off x="6784848" y="2926080"/>
            <a:ext cx="685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</a:t>
            </a:r>
            <a:endParaRPr lang="en-US" sz="700" dirty="0"/>
          </a:p>
        </p:txBody>
      </p:sp>
      <p:sp>
        <p:nvSpPr>
          <p:cNvPr id="22" name="Shape 20"/>
          <p:cNvSpPr/>
          <p:nvPr/>
        </p:nvSpPr>
        <p:spPr>
          <a:xfrm>
            <a:off x="7808976" y="1783080"/>
            <a:ext cx="685800" cy="1097280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23" name="Text 21"/>
          <p:cNvSpPr/>
          <p:nvPr/>
        </p:nvSpPr>
        <p:spPr>
          <a:xfrm>
            <a:off x="7808976" y="2926080"/>
            <a:ext cx="685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Aug</a:t>
            </a:r>
            <a:endParaRPr lang="en-US" sz="700" dirty="0"/>
          </a:p>
        </p:txBody>
      </p:sp>
      <p:sp>
        <p:nvSpPr>
          <p:cNvPr id="24" name="Shape 22"/>
          <p:cNvSpPr/>
          <p:nvPr/>
        </p:nvSpPr>
        <p:spPr>
          <a:xfrm>
            <a:off x="274320" y="3246120"/>
            <a:ext cx="2011680" cy="1554480"/>
          </a:xfrm>
          <a:prstGeom prst="rect">
            <a:avLst/>
          </a:prstGeom>
          <a:solidFill>
            <a:srgbClr val="0A1628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25" name="Text 23"/>
          <p:cNvSpPr/>
          <p:nvPr/>
        </p:nvSpPr>
        <p:spPr>
          <a:xfrm>
            <a:off x="274320" y="3337560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💰</a:t>
            </a:r>
            <a:endParaRPr lang="en-US" sz="2200" dirty="0"/>
          </a:p>
        </p:txBody>
      </p:sp>
      <p:sp>
        <p:nvSpPr>
          <p:cNvPr id="26" name="Text 24"/>
          <p:cNvSpPr/>
          <p:nvPr/>
        </p:nvSpPr>
        <p:spPr>
          <a:xfrm>
            <a:off x="365760" y="384048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0C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 P&amp;L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365760" y="4160520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Monthly P&amp;L generated automatically — no manual entry</a:t>
            </a:r>
            <a:endParaRPr lang="en-US" sz="800" dirty="0"/>
          </a:p>
        </p:txBody>
      </p:sp>
      <p:sp>
        <p:nvSpPr>
          <p:cNvPr id="28" name="Shape 26"/>
          <p:cNvSpPr/>
          <p:nvPr/>
        </p:nvSpPr>
        <p:spPr>
          <a:xfrm>
            <a:off x="2450592" y="3246120"/>
            <a:ext cx="2011680" cy="1554480"/>
          </a:xfrm>
          <a:prstGeom prst="rect">
            <a:avLst/>
          </a:prstGeom>
          <a:solidFill>
            <a:srgbClr val="0A1628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29" name="Text 27"/>
          <p:cNvSpPr/>
          <p:nvPr/>
        </p:nvSpPr>
        <p:spPr>
          <a:xfrm>
            <a:off x="2450592" y="3337560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💳</a:t>
            </a:r>
            <a:endParaRPr lang="en-US" sz="2200" dirty="0"/>
          </a:p>
        </p:txBody>
      </p:sp>
      <p:sp>
        <p:nvSpPr>
          <p:cNvPr id="30" name="Text 28"/>
          <p:cNvSpPr/>
          <p:nvPr/>
        </p:nvSpPr>
        <p:spPr>
          <a:xfrm>
            <a:off x="2542032" y="384048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0C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Invoice Mgmt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2542032" y="4160520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Auto-invoice, payment reminders, and tracking per contract</a:t>
            </a:r>
            <a:endParaRPr lang="en-US" sz="800" dirty="0"/>
          </a:p>
        </p:txBody>
      </p:sp>
      <p:sp>
        <p:nvSpPr>
          <p:cNvPr id="32" name="Shape 30"/>
          <p:cNvSpPr/>
          <p:nvPr/>
        </p:nvSpPr>
        <p:spPr>
          <a:xfrm>
            <a:off x="4626864" y="3246120"/>
            <a:ext cx="2011680" cy="1554480"/>
          </a:xfrm>
          <a:prstGeom prst="rect">
            <a:avLst/>
          </a:prstGeom>
          <a:solidFill>
            <a:srgbClr val="0A1628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33" name="Text 31"/>
          <p:cNvSpPr/>
          <p:nvPr/>
        </p:nvSpPr>
        <p:spPr>
          <a:xfrm>
            <a:off x="4626864" y="3337560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📈</a:t>
            </a:r>
            <a:endParaRPr lang="en-US" sz="2200" dirty="0"/>
          </a:p>
        </p:txBody>
      </p:sp>
      <p:sp>
        <p:nvSpPr>
          <p:cNvPr id="34" name="Text 32"/>
          <p:cNvSpPr/>
          <p:nvPr/>
        </p:nvSpPr>
        <p:spPr>
          <a:xfrm>
            <a:off x="4718304" y="384048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0C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Budget Control</a:t>
            </a:r>
            <a:endParaRPr lang="en-US" sz="1000" dirty="0"/>
          </a:p>
        </p:txBody>
      </p:sp>
      <p:sp>
        <p:nvSpPr>
          <p:cNvPr id="35" name="Text 33"/>
          <p:cNvSpPr/>
          <p:nvPr/>
        </p:nvSpPr>
        <p:spPr>
          <a:xfrm>
            <a:off x="4718304" y="4160520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Site-wise budget vs actual with variance alerts</a:t>
            </a:r>
            <a:endParaRPr lang="en-US" sz="800" dirty="0"/>
          </a:p>
        </p:txBody>
      </p:sp>
      <p:sp>
        <p:nvSpPr>
          <p:cNvPr id="36" name="Shape 34"/>
          <p:cNvSpPr/>
          <p:nvPr/>
        </p:nvSpPr>
        <p:spPr>
          <a:xfrm>
            <a:off x="6803136" y="3246120"/>
            <a:ext cx="2011680" cy="1554480"/>
          </a:xfrm>
          <a:prstGeom prst="rect">
            <a:avLst/>
          </a:prstGeom>
          <a:solidFill>
            <a:srgbClr val="0A1628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37" name="Text 35"/>
          <p:cNvSpPr/>
          <p:nvPr/>
        </p:nvSpPr>
        <p:spPr>
          <a:xfrm>
            <a:off x="6803136" y="3337560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🔮</a:t>
            </a:r>
            <a:endParaRPr lang="en-US" sz="2200" dirty="0"/>
          </a:p>
        </p:txBody>
      </p:sp>
      <p:sp>
        <p:nvSpPr>
          <p:cNvPr id="38" name="Text 36"/>
          <p:cNvSpPr/>
          <p:nvPr/>
        </p:nvSpPr>
        <p:spPr>
          <a:xfrm>
            <a:off x="6894576" y="384048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0C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Forecast</a:t>
            </a:r>
            <a:endParaRPr lang="en-US" sz="1000" dirty="0"/>
          </a:p>
        </p:txBody>
      </p:sp>
      <p:sp>
        <p:nvSpPr>
          <p:cNvPr id="39" name="Text 37"/>
          <p:cNvSpPr/>
          <p:nvPr/>
        </p:nvSpPr>
        <p:spPr>
          <a:xfrm>
            <a:off x="6894576" y="4160520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cost prediction 3 months ahead with risk scenarios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A1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12244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8288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FEATURE 09  |  DOCUMENT MANAGEMENT &amp; TEMPLATES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274320" y="1005840"/>
            <a:ext cx="2011680" cy="1325880"/>
          </a:xfrm>
          <a:prstGeom prst="rect">
            <a:avLst/>
          </a:prstGeom>
          <a:solidFill>
            <a:srgbClr val="1B3A6B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274320" y="1143000"/>
            <a:ext cx="2011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dirty="0">
                <a:solidFill>
                  <a:srgbClr val="000000"/>
                </a:solidFill>
              </a:rPr>
              <a:t>📝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365760" y="169164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0C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MOU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65760" y="196596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15+ Templates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2450592" y="1005840"/>
            <a:ext cx="2011680" cy="1325880"/>
          </a:xfrm>
          <a:prstGeom prst="rect">
            <a:avLst/>
          </a:prstGeom>
          <a:solidFill>
            <a:srgbClr val="1B3A6B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2450592" y="1143000"/>
            <a:ext cx="2011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dirty="0">
                <a:solidFill>
                  <a:srgbClr val="000000"/>
                </a:solidFill>
              </a:rPr>
              <a:t>🔒</a:t>
            </a:r>
            <a:endParaRPr lang="en-US" sz="2800" dirty="0"/>
          </a:p>
        </p:txBody>
      </p:sp>
      <p:sp>
        <p:nvSpPr>
          <p:cNvPr id="11" name="Text 9"/>
          <p:cNvSpPr/>
          <p:nvPr/>
        </p:nvSpPr>
        <p:spPr>
          <a:xfrm>
            <a:off x="2542032" y="169164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0C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NCNDA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2542032" y="196596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10+ Templates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4626864" y="1005840"/>
            <a:ext cx="2011680" cy="1325880"/>
          </a:xfrm>
          <a:prstGeom prst="rect">
            <a:avLst/>
          </a:prstGeom>
          <a:solidFill>
            <a:srgbClr val="1B3A6B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4626864" y="1143000"/>
            <a:ext cx="2011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dirty="0">
                <a:solidFill>
                  <a:srgbClr val="000000"/>
                </a:solidFill>
              </a:rPr>
              <a:t>🤝</a:t>
            </a:r>
            <a:endParaRPr lang="en-US" sz="2800" dirty="0"/>
          </a:p>
        </p:txBody>
      </p:sp>
      <p:sp>
        <p:nvSpPr>
          <p:cNvPr id="15" name="Text 13"/>
          <p:cNvSpPr/>
          <p:nvPr/>
        </p:nvSpPr>
        <p:spPr>
          <a:xfrm>
            <a:off x="4718304" y="169164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0C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Subcontracting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4718304" y="196596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20+ Templates</a:t>
            </a:r>
            <a:endParaRPr lang="en-US" sz="900" dirty="0"/>
          </a:p>
        </p:txBody>
      </p:sp>
      <p:sp>
        <p:nvSpPr>
          <p:cNvPr id="17" name="Shape 15"/>
          <p:cNvSpPr/>
          <p:nvPr/>
        </p:nvSpPr>
        <p:spPr>
          <a:xfrm>
            <a:off x="6803136" y="1005840"/>
            <a:ext cx="2011680" cy="1325880"/>
          </a:xfrm>
          <a:prstGeom prst="rect">
            <a:avLst/>
          </a:prstGeom>
          <a:solidFill>
            <a:srgbClr val="1B3A6B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6803136" y="1143000"/>
            <a:ext cx="2011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dirty="0">
                <a:solidFill>
                  <a:srgbClr val="000000"/>
                </a:solidFill>
              </a:rPr>
              <a:t>🛒</a:t>
            </a:r>
            <a:endParaRPr lang="en-US" sz="2800" dirty="0"/>
          </a:p>
        </p:txBody>
      </p:sp>
      <p:sp>
        <p:nvSpPr>
          <p:cNvPr id="19" name="Text 17"/>
          <p:cNvSpPr/>
          <p:nvPr/>
        </p:nvSpPr>
        <p:spPr>
          <a:xfrm>
            <a:off x="6894576" y="169164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0C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Purchase Orders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6894576" y="196596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25+ Templates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274320" y="2468880"/>
            <a:ext cx="2011680" cy="1325880"/>
          </a:xfrm>
          <a:prstGeom prst="rect">
            <a:avLst/>
          </a:prstGeom>
          <a:solidFill>
            <a:srgbClr val="1B3A6B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22" name="Text 20"/>
          <p:cNvSpPr/>
          <p:nvPr/>
        </p:nvSpPr>
        <p:spPr>
          <a:xfrm>
            <a:off x="274320" y="2606040"/>
            <a:ext cx="2011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dirty="0">
                <a:solidFill>
                  <a:srgbClr val="000000"/>
                </a:solidFill>
              </a:rPr>
              <a:t>📋</a:t>
            </a:r>
            <a:endParaRPr lang="en-US" sz="2800" dirty="0"/>
          </a:p>
        </p:txBody>
      </p:sp>
      <p:sp>
        <p:nvSpPr>
          <p:cNvPr id="23" name="Text 21"/>
          <p:cNvSpPr/>
          <p:nvPr/>
        </p:nvSpPr>
        <p:spPr>
          <a:xfrm>
            <a:off x="365760" y="315468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0C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 Orders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365760" y="34290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18+ Templates</a:t>
            </a:r>
            <a:endParaRPr lang="en-US" sz="900" dirty="0"/>
          </a:p>
        </p:txBody>
      </p:sp>
      <p:sp>
        <p:nvSpPr>
          <p:cNvPr id="25" name="Shape 23"/>
          <p:cNvSpPr/>
          <p:nvPr/>
        </p:nvSpPr>
        <p:spPr>
          <a:xfrm>
            <a:off x="2450592" y="2468880"/>
            <a:ext cx="2011680" cy="1325880"/>
          </a:xfrm>
          <a:prstGeom prst="rect">
            <a:avLst/>
          </a:prstGeom>
          <a:solidFill>
            <a:srgbClr val="1B3A6B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26" name="Text 24"/>
          <p:cNvSpPr/>
          <p:nvPr/>
        </p:nvSpPr>
        <p:spPr>
          <a:xfrm>
            <a:off x="2450592" y="2606040"/>
            <a:ext cx="2011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dirty="0">
                <a:solidFill>
                  <a:srgbClr val="000000"/>
                </a:solidFill>
              </a:rPr>
              <a:t>💰</a:t>
            </a:r>
            <a:endParaRPr lang="en-US" sz="2800" dirty="0"/>
          </a:p>
        </p:txBody>
      </p:sp>
      <p:sp>
        <p:nvSpPr>
          <p:cNvPr id="27" name="Text 25"/>
          <p:cNvSpPr/>
          <p:nvPr/>
        </p:nvSpPr>
        <p:spPr>
          <a:xfrm>
            <a:off x="2542032" y="315468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0C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Invoices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2542032" y="34290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12+ Templates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4626864" y="2468880"/>
            <a:ext cx="2011680" cy="1325880"/>
          </a:xfrm>
          <a:prstGeom prst="rect">
            <a:avLst/>
          </a:prstGeom>
          <a:solidFill>
            <a:srgbClr val="1B3A6B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30" name="Text 28"/>
          <p:cNvSpPr/>
          <p:nvPr/>
        </p:nvSpPr>
        <p:spPr>
          <a:xfrm>
            <a:off x="4626864" y="2606040"/>
            <a:ext cx="2011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dirty="0">
                <a:solidFill>
                  <a:srgbClr val="000000"/>
                </a:solidFill>
              </a:rPr>
              <a:t>🛡️</a:t>
            </a:r>
            <a:endParaRPr lang="en-US" sz="2800" dirty="0"/>
          </a:p>
        </p:txBody>
      </p:sp>
      <p:sp>
        <p:nvSpPr>
          <p:cNvPr id="31" name="Text 29"/>
          <p:cNvSpPr/>
          <p:nvPr/>
        </p:nvSpPr>
        <p:spPr>
          <a:xfrm>
            <a:off x="4718304" y="315468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0C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Safety Docs</a:t>
            </a:r>
            <a:endParaRPr lang="en-US" sz="1000" dirty="0"/>
          </a:p>
        </p:txBody>
      </p:sp>
      <p:sp>
        <p:nvSpPr>
          <p:cNvPr id="32" name="Text 30"/>
          <p:cNvSpPr/>
          <p:nvPr/>
        </p:nvSpPr>
        <p:spPr>
          <a:xfrm>
            <a:off x="4718304" y="34290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30+ Templates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6803136" y="2468880"/>
            <a:ext cx="2011680" cy="1325880"/>
          </a:xfrm>
          <a:prstGeom prst="rect">
            <a:avLst/>
          </a:prstGeom>
          <a:solidFill>
            <a:srgbClr val="1B3A6B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34" name="Text 32"/>
          <p:cNvSpPr/>
          <p:nvPr/>
        </p:nvSpPr>
        <p:spPr>
          <a:xfrm>
            <a:off x="6803136" y="2606040"/>
            <a:ext cx="2011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dirty="0">
                <a:solidFill>
                  <a:srgbClr val="000000"/>
                </a:solidFill>
              </a:rPr>
              <a:t>📊</a:t>
            </a:r>
            <a:endParaRPr lang="en-US" sz="2800" dirty="0"/>
          </a:p>
        </p:txBody>
      </p:sp>
      <p:sp>
        <p:nvSpPr>
          <p:cNvPr id="35" name="Text 33"/>
          <p:cNvSpPr/>
          <p:nvPr/>
        </p:nvSpPr>
        <p:spPr>
          <a:xfrm>
            <a:off x="6894576" y="315468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0C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Progress Reports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6894576" y="34290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15+ Templates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274320" y="4069080"/>
            <a:ext cx="8595360" cy="822960"/>
          </a:xfrm>
          <a:prstGeom prst="rect">
            <a:avLst/>
          </a:prstGeom>
          <a:solidFill>
            <a:srgbClr val="1B3A6B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38" name="Text 36"/>
          <p:cNvSpPr/>
          <p:nvPr/>
        </p:nvSpPr>
        <p:spPr>
          <a:xfrm>
            <a:off x="365760" y="4206240"/>
            <a:ext cx="8412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0C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🔍  AI OCR  |  200+ Cloud Links  |  Version Control  |  Digital Signatures  |  Role-Based Access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0F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A162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8288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FEATURE 10  |  ERP &amp; CLOUD INTEGRATIONS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274320" y="91440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A162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Plug Into Your Existing Systems — Or Use NTT Groups ERP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365760" y="1371600"/>
            <a:ext cx="1508760" cy="914400"/>
          </a:xfrm>
          <a:prstGeom prst="rect">
            <a:avLst/>
          </a:prstGeom>
          <a:solidFill>
            <a:srgbClr val="0A1628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365760" y="1371600"/>
            <a:ext cx="1508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0C0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SAP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2057400" y="1371600"/>
            <a:ext cx="1508760" cy="914400"/>
          </a:xfrm>
          <a:prstGeom prst="rect">
            <a:avLst/>
          </a:prstGeom>
          <a:solidFill>
            <a:srgbClr val="0A1628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2057400" y="1371600"/>
            <a:ext cx="1508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0C0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Oracle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749040" y="1371600"/>
            <a:ext cx="1508760" cy="914400"/>
          </a:xfrm>
          <a:prstGeom prst="rect">
            <a:avLst/>
          </a:prstGeom>
          <a:solidFill>
            <a:srgbClr val="0A1628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3749040" y="1371600"/>
            <a:ext cx="1508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0C0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Microsoft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F0C0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Dynamics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5440680" y="1371600"/>
            <a:ext cx="1508760" cy="914400"/>
          </a:xfrm>
          <a:prstGeom prst="rect">
            <a:avLst/>
          </a:prstGeom>
          <a:solidFill>
            <a:srgbClr val="0A1628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5440680" y="1371600"/>
            <a:ext cx="1508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0C0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Odoo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7132320" y="1371600"/>
            <a:ext cx="1508760" cy="914400"/>
          </a:xfrm>
          <a:prstGeom prst="rect">
            <a:avLst/>
          </a:prstGeom>
          <a:solidFill>
            <a:srgbClr val="0A1628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7132320" y="1371600"/>
            <a:ext cx="1508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0C0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NTT ERP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274320" y="2514600"/>
            <a:ext cx="2743200" cy="1097280"/>
          </a:xfrm>
          <a:prstGeom prst="rect">
            <a:avLst/>
          </a:prstGeom>
          <a:solidFill>
            <a:srgbClr val="0A1628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365760" y="2587752"/>
            <a:ext cx="2560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☁️  Google Drive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365760" y="2926080"/>
            <a:ext cx="25603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200+ linked documents, folder sync, auto-backup</a:t>
            </a:r>
            <a:endParaRPr lang="en-US" sz="850" dirty="0"/>
          </a:p>
        </p:txBody>
      </p:sp>
      <p:sp>
        <p:nvSpPr>
          <p:cNvPr id="19" name="Shape 17"/>
          <p:cNvSpPr/>
          <p:nvPr/>
        </p:nvSpPr>
        <p:spPr>
          <a:xfrm>
            <a:off x="3200400" y="2514600"/>
            <a:ext cx="2743200" cy="1097280"/>
          </a:xfrm>
          <a:prstGeom prst="rect">
            <a:avLst/>
          </a:prstGeom>
          <a:solidFill>
            <a:srgbClr val="0A1628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3291840" y="2587752"/>
            <a:ext cx="2560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📊  Google Sheets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3291840" y="2926080"/>
            <a:ext cx="25603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 data export, financial reports, attendance sheets</a:t>
            </a:r>
            <a:endParaRPr lang="en-US" sz="850" dirty="0"/>
          </a:p>
        </p:txBody>
      </p:sp>
      <p:sp>
        <p:nvSpPr>
          <p:cNvPr id="22" name="Shape 20"/>
          <p:cNvSpPr/>
          <p:nvPr/>
        </p:nvSpPr>
        <p:spPr>
          <a:xfrm>
            <a:off x="6126480" y="2514600"/>
            <a:ext cx="2743200" cy="1097280"/>
          </a:xfrm>
          <a:prstGeom prst="rect">
            <a:avLst/>
          </a:prstGeom>
          <a:solidFill>
            <a:srgbClr val="0A1628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23" name="Text 21"/>
          <p:cNvSpPr/>
          <p:nvPr/>
        </p:nvSpPr>
        <p:spPr>
          <a:xfrm>
            <a:off x="6217920" y="2587752"/>
            <a:ext cx="2560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📧  Email Systems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6217920" y="2926080"/>
            <a:ext cx="25603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Auto-notifications, report delivery, alerts</a:t>
            </a:r>
            <a:endParaRPr lang="en-US" sz="850" dirty="0"/>
          </a:p>
        </p:txBody>
      </p:sp>
      <p:sp>
        <p:nvSpPr>
          <p:cNvPr id="25" name="Shape 23"/>
          <p:cNvSpPr/>
          <p:nvPr/>
        </p:nvSpPr>
        <p:spPr>
          <a:xfrm>
            <a:off x="274320" y="3749040"/>
            <a:ext cx="2743200" cy="1097280"/>
          </a:xfrm>
          <a:prstGeom prst="rect">
            <a:avLst/>
          </a:prstGeom>
          <a:solidFill>
            <a:srgbClr val="0A1628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26" name="Text 24"/>
          <p:cNvSpPr/>
          <p:nvPr/>
        </p:nvSpPr>
        <p:spPr>
          <a:xfrm>
            <a:off x="365760" y="3822192"/>
            <a:ext cx="2560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💬  WhatsApp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365760" y="4160520"/>
            <a:ext cx="25603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Job alerts, compliance reminders, team communication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3200400" y="3749040"/>
            <a:ext cx="2743200" cy="1097280"/>
          </a:xfrm>
          <a:prstGeom prst="rect">
            <a:avLst/>
          </a:prstGeom>
          <a:solidFill>
            <a:srgbClr val="0A1628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29" name="Text 27"/>
          <p:cNvSpPr/>
          <p:nvPr/>
        </p:nvSpPr>
        <p:spPr>
          <a:xfrm>
            <a:off x="3291840" y="3822192"/>
            <a:ext cx="2560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🔐  SSO / MFA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3291840" y="4160520"/>
            <a:ext cx="25603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Single sign-on, two-factor authentication, role-based access</a:t>
            </a:r>
            <a:endParaRPr lang="en-US" sz="850" dirty="0"/>
          </a:p>
        </p:txBody>
      </p:sp>
      <p:sp>
        <p:nvSpPr>
          <p:cNvPr id="31" name="Shape 29"/>
          <p:cNvSpPr/>
          <p:nvPr/>
        </p:nvSpPr>
        <p:spPr>
          <a:xfrm>
            <a:off x="6126480" y="3749040"/>
            <a:ext cx="2743200" cy="1097280"/>
          </a:xfrm>
          <a:prstGeom prst="rect">
            <a:avLst/>
          </a:prstGeom>
          <a:solidFill>
            <a:srgbClr val="0A1628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32" name="Text 30"/>
          <p:cNvSpPr/>
          <p:nvPr/>
        </p:nvSpPr>
        <p:spPr>
          <a:xfrm>
            <a:off x="6217920" y="3822192"/>
            <a:ext cx="2560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🌐  REST API</a:t>
            </a:r>
            <a:endParaRPr lang="en-US" sz="1100" dirty="0"/>
          </a:p>
        </p:txBody>
      </p:sp>
      <p:sp>
        <p:nvSpPr>
          <p:cNvPr id="33" name="Text 31"/>
          <p:cNvSpPr/>
          <p:nvPr/>
        </p:nvSpPr>
        <p:spPr>
          <a:xfrm>
            <a:off x="6217920" y="4160520"/>
            <a:ext cx="25603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API for custom integrations with any third-party system</a:t>
            </a:r>
            <a:endParaRPr lang="en-US" sz="8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A1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12244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8288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FEATURE 11  |  MOBILE APP &amp; REMOTE ACCESS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274320" y="896112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Full-featured mobile app for site managers, engineers, and workers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3200400" y="1280160"/>
            <a:ext cx="2743200" cy="3657600"/>
          </a:xfrm>
          <a:prstGeom prst="rect">
            <a:avLst/>
          </a:prstGeom>
          <a:solidFill>
            <a:srgbClr val="112244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4434840" y="1417320"/>
            <a:ext cx="274320" cy="91440"/>
          </a:xfrm>
          <a:prstGeom prst="ellipse">
            <a:avLst/>
          </a:prstGeom>
          <a:solidFill>
            <a:srgbClr val="1B3A6B"/>
          </a:solidFill>
          <a:ln/>
        </p:spPr>
      </p:sp>
      <p:sp>
        <p:nvSpPr>
          <p:cNvPr id="8" name="Shape 6"/>
          <p:cNvSpPr/>
          <p:nvPr/>
        </p:nvSpPr>
        <p:spPr>
          <a:xfrm>
            <a:off x="3337560" y="1600200"/>
            <a:ext cx="2468880" cy="3108960"/>
          </a:xfrm>
          <a:prstGeom prst="rect">
            <a:avLst/>
          </a:prstGeom>
          <a:solidFill>
            <a:srgbClr val="1B3A6B"/>
          </a:solidFill>
          <a:ln/>
        </p:spPr>
      </p:sp>
      <p:sp>
        <p:nvSpPr>
          <p:cNvPr id="9" name="Text 7"/>
          <p:cNvSpPr/>
          <p:nvPr/>
        </p:nvSpPr>
        <p:spPr>
          <a:xfrm>
            <a:off x="3337560" y="2286000"/>
            <a:ext cx="24688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D4A01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📱</a:t>
            </a:r>
            <a:endParaRPr lang="en-US" sz="1800" dirty="0"/>
          </a:p>
          <a:p>
            <a:pPr marL="0" indent="0" algn="ctr">
              <a:buNone/>
            </a:pPr>
            <a:r>
              <a:rPr lang="en-US" sz="1800" b="1" dirty="0">
                <a:solidFill>
                  <a:srgbClr val="D4A01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CMS Mobile</a:t>
            </a:r>
            <a:endParaRPr lang="en-US" sz="1800" dirty="0"/>
          </a:p>
          <a:p>
            <a:pPr marL="0" indent="0" algn="ctr">
              <a:buNone/>
            </a:pPr>
            <a:r>
              <a:rPr lang="en-US" sz="1800" b="1" dirty="0">
                <a:solidFill>
                  <a:srgbClr val="D4A01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App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274320" y="1280160"/>
            <a:ext cx="2651760" cy="731520"/>
          </a:xfrm>
          <a:prstGeom prst="rect">
            <a:avLst/>
          </a:prstGeom>
          <a:solidFill>
            <a:srgbClr val="1B3A6B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274320" y="1280160"/>
            <a:ext cx="2651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0C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📸  Photo Attendance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274320" y="2194560"/>
            <a:ext cx="2651760" cy="731520"/>
          </a:xfrm>
          <a:prstGeom prst="rect">
            <a:avLst/>
          </a:prstGeom>
          <a:solidFill>
            <a:srgbClr val="1B3A6B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274320" y="2194560"/>
            <a:ext cx="2651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0C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📍  Live GPS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274320" y="3108960"/>
            <a:ext cx="2651760" cy="731520"/>
          </a:xfrm>
          <a:prstGeom prst="rect">
            <a:avLst/>
          </a:prstGeom>
          <a:solidFill>
            <a:srgbClr val="1B3A6B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274320" y="3108960"/>
            <a:ext cx="2651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0C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📋  Task Management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274320" y="4023360"/>
            <a:ext cx="2651760" cy="731520"/>
          </a:xfrm>
          <a:prstGeom prst="rect">
            <a:avLst/>
          </a:prstGeom>
          <a:solidFill>
            <a:srgbClr val="1B3A6B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274320" y="4023360"/>
            <a:ext cx="2651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0C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💬  Team Messaging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6217920" y="1280160"/>
            <a:ext cx="2651760" cy="731520"/>
          </a:xfrm>
          <a:prstGeom prst="rect">
            <a:avLst/>
          </a:prstGeom>
          <a:solidFill>
            <a:srgbClr val="1B3A6B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19" name="Text 17"/>
          <p:cNvSpPr/>
          <p:nvPr/>
        </p:nvSpPr>
        <p:spPr>
          <a:xfrm>
            <a:off x="6217920" y="1280160"/>
            <a:ext cx="2651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0C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📊  Site Reports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6217920" y="2194560"/>
            <a:ext cx="2651760" cy="731520"/>
          </a:xfrm>
          <a:prstGeom prst="rect">
            <a:avLst/>
          </a:prstGeom>
          <a:solidFill>
            <a:srgbClr val="1B3A6B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6217920" y="2194560"/>
            <a:ext cx="2651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0C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⚠️  Safety Alerts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6217920" y="3108960"/>
            <a:ext cx="2651760" cy="731520"/>
          </a:xfrm>
          <a:prstGeom prst="rect">
            <a:avLst/>
          </a:prstGeom>
          <a:solidFill>
            <a:srgbClr val="1B3A6B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23" name="Text 21"/>
          <p:cNvSpPr/>
          <p:nvPr/>
        </p:nvSpPr>
        <p:spPr>
          <a:xfrm>
            <a:off x="6217920" y="3108960"/>
            <a:ext cx="2651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0C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📦  Inventory Scan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6217920" y="4023360"/>
            <a:ext cx="2651760" cy="731520"/>
          </a:xfrm>
          <a:prstGeom prst="rect">
            <a:avLst/>
          </a:prstGeom>
          <a:solidFill>
            <a:srgbClr val="1B3A6B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25" name="Text 23"/>
          <p:cNvSpPr/>
          <p:nvPr/>
        </p:nvSpPr>
        <p:spPr>
          <a:xfrm>
            <a:off x="6217920" y="4023360"/>
            <a:ext cx="2651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0C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🤖  AI Advisors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0F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A162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8288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SUBSIDIARY PRODUCT  |  VENDOR &amp; BIDDING PORTAL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274320" y="91440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Integrated within CMS — Also Available as Standalone Platform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274320" y="1371600"/>
            <a:ext cx="4206240" cy="1005840"/>
          </a:xfrm>
          <a:prstGeom prst="rect">
            <a:avLst/>
          </a:prstGeom>
          <a:solidFill>
            <a:srgbClr val="0A1628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411480" y="1444752"/>
            <a:ext cx="3931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🏭  Vendor Registration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11480" y="1810512"/>
            <a:ext cx="3931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AI-assisted registration with OCR document verification and automated vendor ID generation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4709160" y="1371600"/>
            <a:ext cx="4206240" cy="1005840"/>
          </a:xfrm>
          <a:prstGeom prst="rect">
            <a:avLst/>
          </a:prstGeom>
          <a:solidFill>
            <a:srgbClr val="0A1628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4846320" y="1444752"/>
            <a:ext cx="3931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🔍  Smart Search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846320" y="1810512"/>
            <a:ext cx="3931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Search vendors by type, rating, location, specialty, or availability across 1,247+ registered vendors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274320" y="2514600"/>
            <a:ext cx="4206240" cy="1005840"/>
          </a:xfrm>
          <a:prstGeom prst="rect">
            <a:avLst/>
          </a:prstGeom>
          <a:solidFill>
            <a:srgbClr val="0A1628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411480" y="2587752"/>
            <a:ext cx="3931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📢  Job Posting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11480" y="2953512"/>
            <a:ext cx="3931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 requirements to targeted vendor groups via WhatsApp, Email, and SMS simultaneously</a:t>
            </a:r>
            <a:endParaRPr lang="en-US" sz="900" dirty="0"/>
          </a:p>
        </p:txBody>
      </p:sp>
      <p:sp>
        <p:nvSpPr>
          <p:cNvPr id="15" name="Shape 13"/>
          <p:cNvSpPr/>
          <p:nvPr/>
        </p:nvSpPr>
        <p:spPr>
          <a:xfrm>
            <a:off x="4709160" y="2514600"/>
            <a:ext cx="4206240" cy="1005840"/>
          </a:xfrm>
          <a:prstGeom prst="rect">
            <a:avLst/>
          </a:prstGeom>
          <a:solidFill>
            <a:srgbClr val="0A1628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4846320" y="2587752"/>
            <a:ext cx="3931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📝  Online Bidding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4846320" y="2953512"/>
            <a:ext cx="3931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BOQ submission or AI OCR extraction from handwritten/printed bid documents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274320" y="3657600"/>
            <a:ext cx="4206240" cy="1005840"/>
          </a:xfrm>
          <a:prstGeom prst="rect">
            <a:avLst/>
          </a:prstGeom>
          <a:solidFill>
            <a:srgbClr val="0A1628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19" name="Text 17"/>
          <p:cNvSpPr/>
          <p:nvPr/>
        </p:nvSpPr>
        <p:spPr>
          <a:xfrm>
            <a:off x="411480" y="3730752"/>
            <a:ext cx="3931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🤖  AI Bid Analysis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411480" y="4096512"/>
            <a:ext cx="3931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scores and ranks all bids — price, technical quality, track record, delivery capability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4709160" y="3657600"/>
            <a:ext cx="4206240" cy="1005840"/>
          </a:xfrm>
          <a:prstGeom prst="rect">
            <a:avLst/>
          </a:prstGeom>
          <a:solidFill>
            <a:srgbClr val="0A1628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22" name="Text 20"/>
          <p:cNvSpPr/>
          <p:nvPr/>
        </p:nvSpPr>
        <p:spPr>
          <a:xfrm>
            <a:off x="4846320" y="3730752"/>
            <a:ext cx="3931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📄  Digital Agreements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4846320" y="4096512"/>
            <a:ext cx="3931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Auto-generate contracts from bid winners with e-signature and legally binding timestamps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A1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2EC4B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12244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8288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ENTERPRISE SECURITY &amp; COMPLIANCE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274320" y="960120"/>
            <a:ext cx="4206240" cy="850392"/>
          </a:xfrm>
          <a:prstGeom prst="rect">
            <a:avLst/>
          </a:prstGeom>
          <a:solidFill>
            <a:srgbClr val="1B3A6B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11480" y="1014984"/>
            <a:ext cx="3931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EC4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🔐  ISO 27001 Aligned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11480" y="1344168"/>
            <a:ext cx="39319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Enterprise-grade security framework with documented controls and regular audits</a:t>
            </a:r>
            <a:endParaRPr lang="en-US" sz="850" dirty="0"/>
          </a:p>
        </p:txBody>
      </p:sp>
      <p:sp>
        <p:nvSpPr>
          <p:cNvPr id="8" name="Shape 6"/>
          <p:cNvSpPr/>
          <p:nvPr/>
        </p:nvSpPr>
        <p:spPr>
          <a:xfrm>
            <a:off x="4709160" y="960120"/>
            <a:ext cx="4206240" cy="850392"/>
          </a:xfrm>
          <a:prstGeom prst="rect">
            <a:avLst/>
          </a:prstGeom>
          <a:solidFill>
            <a:srgbClr val="1B3A6B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4846320" y="1014984"/>
            <a:ext cx="3931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EC4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🛡️  AES-256 Encryption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4846320" y="1344168"/>
            <a:ext cx="39319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encrypted at rest and in transit — full end-to-end protection</a:t>
            </a:r>
            <a:endParaRPr lang="en-US" sz="850" dirty="0"/>
          </a:p>
        </p:txBody>
      </p:sp>
      <p:sp>
        <p:nvSpPr>
          <p:cNvPr id="11" name="Shape 9"/>
          <p:cNvSpPr/>
          <p:nvPr/>
        </p:nvSpPr>
        <p:spPr>
          <a:xfrm>
            <a:off x="274320" y="1947672"/>
            <a:ext cx="4206240" cy="850392"/>
          </a:xfrm>
          <a:prstGeom prst="rect">
            <a:avLst/>
          </a:prstGeom>
          <a:solidFill>
            <a:srgbClr val="1B3A6B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411480" y="2002536"/>
            <a:ext cx="3931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EC4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👤  Role-Based Access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11480" y="2331720"/>
            <a:ext cx="39319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Granular permissions — each user sees only what they need for their role</a:t>
            </a:r>
            <a:endParaRPr lang="en-US" sz="850" dirty="0"/>
          </a:p>
        </p:txBody>
      </p:sp>
      <p:sp>
        <p:nvSpPr>
          <p:cNvPr id="14" name="Shape 12"/>
          <p:cNvSpPr/>
          <p:nvPr/>
        </p:nvSpPr>
        <p:spPr>
          <a:xfrm>
            <a:off x="4709160" y="1947672"/>
            <a:ext cx="4206240" cy="850392"/>
          </a:xfrm>
          <a:prstGeom prst="rect">
            <a:avLst/>
          </a:prstGeom>
          <a:solidFill>
            <a:srgbClr val="1B3A6B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4846320" y="2002536"/>
            <a:ext cx="3931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EC4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🔑  SSO &amp; MFA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4846320" y="2331720"/>
            <a:ext cx="39319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Single sign-on with multi-factor authentication for all enterprise users</a:t>
            </a:r>
            <a:endParaRPr lang="en-US" sz="850" dirty="0"/>
          </a:p>
        </p:txBody>
      </p:sp>
      <p:sp>
        <p:nvSpPr>
          <p:cNvPr id="17" name="Shape 15"/>
          <p:cNvSpPr/>
          <p:nvPr/>
        </p:nvSpPr>
        <p:spPr>
          <a:xfrm>
            <a:off x="274320" y="2935224"/>
            <a:ext cx="4206240" cy="850392"/>
          </a:xfrm>
          <a:prstGeom prst="rect">
            <a:avLst/>
          </a:prstGeom>
          <a:solidFill>
            <a:srgbClr val="1B3A6B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411480" y="2990088"/>
            <a:ext cx="3931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EC4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📋  Full Audit Trail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411480" y="3319272"/>
            <a:ext cx="39319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action logged — who did what, when, and from which device</a:t>
            </a:r>
            <a:endParaRPr lang="en-US" sz="850" dirty="0"/>
          </a:p>
        </p:txBody>
      </p:sp>
      <p:sp>
        <p:nvSpPr>
          <p:cNvPr id="20" name="Shape 18"/>
          <p:cNvSpPr/>
          <p:nvPr/>
        </p:nvSpPr>
        <p:spPr>
          <a:xfrm>
            <a:off x="4709160" y="2935224"/>
            <a:ext cx="4206240" cy="850392"/>
          </a:xfrm>
          <a:prstGeom prst="rect">
            <a:avLst/>
          </a:prstGeom>
          <a:solidFill>
            <a:srgbClr val="1B3A6B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4846320" y="2990088"/>
            <a:ext cx="3931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EC4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🌍  Data Residency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4846320" y="3319272"/>
            <a:ext cx="39319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Cloud or on-premise deployment options — Saudi data sovereignty compliant</a:t>
            </a:r>
            <a:endParaRPr lang="en-US" sz="850" dirty="0"/>
          </a:p>
        </p:txBody>
      </p:sp>
      <p:sp>
        <p:nvSpPr>
          <p:cNvPr id="23" name="Shape 21"/>
          <p:cNvSpPr/>
          <p:nvPr/>
        </p:nvSpPr>
        <p:spPr>
          <a:xfrm>
            <a:off x="274320" y="3922776"/>
            <a:ext cx="4206240" cy="850392"/>
          </a:xfrm>
          <a:prstGeom prst="rect">
            <a:avLst/>
          </a:prstGeom>
          <a:solidFill>
            <a:srgbClr val="1B3A6B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24" name="Text 22"/>
          <p:cNvSpPr/>
          <p:nvPr/>
        </p:nvSpPr>
        <p:spPr>
          <a:xfrm>
            <a:off x="411480" y="3977640"/>
            <a:ext cx="3931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EC4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🚨  Threat Detection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411480" y="4306824"/>
            <a:ext cx="39319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monitors for unusual access patterns and auto-alerts security team</a:t>
            </a:r>
            <a:endParaRPr lang="en-US" sz="850" dirty="0"/>
          </a:p>
        </p:txBody>
      </p:sp>
      <p:sp>
        <p:nvSpPr>
          <p:cNvPr id="26" name="Shape 24"/>
          <p:cNvSpPr/>
          <p:nvPr/>
        </p:nvSpPr>
        <p:spPr>
          <a:xfrm>
            <a:off x="4709160" y="3922776"/>
            <a:ext cx="4206240" cy="850392"/>
          </a:xfrm>
          <a:prstGeom prst="rect">
            <a:avLst/>
          </a:prstGeom>
          <a:solidFill>
            <a:srgbClr val="1B3A6B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27" name="Text 25"/>
          <p:cNvSpPr/>
          <p:nvPr/>
        </p:nvSpPr>
        <p:spPr>
          <a:xfrm>
            <a:off x="4846320" y="3977640"/>
            <a:ext cx="3931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EC4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📱  Device Management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4846320" y="4306824"/>
            <a:ext cx="39319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Mobile device policy, remote wipe, session management for all users</a:t>
            </a:r>
            <a:endParaRPr lang="en-US" sz="8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0F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A162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8288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TECHNICAL ARCHITECTURE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274320" y="960120"/>
            <a:ext cx="8595360" cy="566928"/>
          </a:xfrm>
          <a:prstGeom prst="rect">
            <a:avLst/>
          </a:prstGeom>
          <a:solidFill>
            <a:srgbClr val="0A1628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274320" y="960120"/>
            <a:ext cx="2377440" cy="566928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7" name="Text 5"/>
          <p:cNvSpPr/>
          <p:nvPr/>
        </p:nvSpPr>
        <p:spPr>
          <a:xfrm>
            <a:off x="274320" y="960120"/>
            <a:ext cx="2377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kern="0" spc="10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PRESENTATION LAYER</a:t>
            </a:r>
            <a:endParaRPr lang="en-US" sz="850" dirty="0"/>
          </a:p>
        </p:txBody>
      </p:sp>
      <p:sp>
        <p:nvSpPr>
          <p:cNvPr id="8" name="Text 6"/>
          <p:cNvSpPr/>
          <p:nvPr/>
        </p:nvSpPr>
        <p:spPr>
          <a:xfrm>
            <a:off x="2834640" y="1069848"/>
            <a:ext cx="58521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 Portal (React)  +  iOS/Android Mobile App  +  Progressive Web App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274320" y="1618488"/>
            <a:ext cx="8595360" cy="566928"/>
          </a:xfrm>
          <a:prstGeom prst="rect">
            <a:avLst/>
          </a:prstGeom>
          <a:solidFill>
            <a:srgbClr val="0A1628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274320" y="1618488"/>
            <a:ext cx="2377440" cy="566928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11" name="Text 9"/>
          <p:cNvSpPr/>
          <p:nvPr/>
        </p:nvSpPr>
        <p:spPr>
          <a:xfrm>
            <a:off x="274320" y="1618488"/>
            <a:ext cx="2377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kern="0" spc="10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APPLICATION LAYER</a:t>
            </a:r>
            <a:endParaRPr lang="en-US" sz="850" dirty="0"/>
          </a:p>
        </p:txBody>
      </p:sp>
      <p:sp>
        <p:nvSpPr>
          <p:cNvPr id="12" name="Text 10"/>
          <p:cNvSpPr/>
          <p:nvPr/>
        </p:nvSpPr>
        <p:spPr>
          <a:xfrm>
            <a:off x="2834640" y="1728216"/>
            <a:ext cx="58521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API Gateway  +  Business Logic Engine  +  Workflow Orchestration</a:t>
            </a:r>
            <a:endParaRPr lang="en-US" sz="950" dirty="0"/>
          </a:p>
        </p:txBody>
      </p:sp>
      <p:sp>
        <p:nvSpPr>
          <p:cNvPr id="13" name="Shape 11"/>
          <p:cNvSpPr/>
          <p:nvPr/>
        </p:nvSpPr>
        <p:spPr>
          <a:xfrm>
            <a:off x="274320" y="2276856"/>
            <a:ext cx="8595360" cy="566928"/>
          </a:xfrm>
          <a:prstGeom prst="rect">
            <a:avLst/>
          </a:prstGeom>
          <a:solidFill>
            <a:srgbClr val="0A1628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274320" y="2276856"/>
            <a:ext cx="2377440" cy="566928"/>
          </a:xfrm>
          <a:prstGeom prst="rect">
            <a:avLst/>
          </a:prstGeom>
          <a:solidFill>
            <a:srgbClr val="2EC4B6"/>
          </a:solidFill>
          <a:ln/>
        </p:spPr>
      </p:sp>
      <p:sp>
        <p:nvSpPr>
          <p:cNvPr id="15" name="Text 13"/>
          <p:cNvSpPr/>
          <p:nvPr/>
        </p:nvSpPr>
        <p:spPr>
          <a:xfrm>
            <a:off x="274320" y="2276856"/>
            <a:ext cx="2377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kern="0" spc="10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LAYER</a:t>
            </a:r>
            <a:endParaRPr lang="en-US" sz="850" dirty="0"/>
          </a:p>
        </p:txBody>
      </p:sp>
      <p:sp>
        <p:nvSpPr>
          <p:cNvPr id="16" name="Text 14"/>
          <p:cNvSpPr/>
          <p:nvPr/>
        </p:nvSpPr>
        <p:spPr>
          <a:xfrm>
            <a:off x="2834640" y="2386584"/>
            <a:ext cx="58521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NLP Engine  •  Computer Vision  •  OCR  •  Knowledge Graph  •  ML Models</a:t>
            </a:r>
            <a:endParaRPr lang="en-US" sz="950" dirty="0"/>
          </a:p>
        </p:txBody>
      </p:sp>
      <p:sp>
        <p:nvSpPr>
          <p:cNvPr id="17" name="Shape 15"/>
          <p:cNvSpPr/>
          <p:nvPr/>
        </p:nvSpPr>
        <p:spPr>
          <a:xfrm>
            <a:off x="274320" y="2935224"/>
            <a:ext cx="8595360" cy="566928"/>
          </a:xfrm>
          <a:prstGeom prst="rect">
            <a:avLst/>
          </a:prstGeom>
          <a:solidFill>
            <a:srgbClr val="0A1628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274320" y="2935224"/>
            <a:ext cx="2377440" cy="566928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9" name="Text 17"/>
          <p:cNvSpPr/>
          <p:nvPr/>
        </p:nvSpPr>
        <p:spPr>
          <a:xfrm>
            <a:off x="274320" y="2935224"/>
            <a:ext cx="2377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kern="0" spc="10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LAYER</a:t>
            </a:r>
            <a:endParaRPr lang="en-US" sz="850" dirty="0"/>
          </a:p>
        </p:txBody>
      </p:sp>
      <p:sp>
        <p:nvSpPr>
          <p:cNvPr id="20" name="Text 18"/>
          <p:cNvSpPr/>
          <p:nvPr/>
        </p:nvSpPr>
        <p:spPr>
          <a:xfrm>
            <a:off x="2834640" y="3044952"/>
            <a:ext cx="58521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SQL + NoSQL Hybrid  •  Real-Time Streaming  •  Data Warehouse</a:t>
            </a:r>
            <a:endParaRPr lang="en-US" sz="950" dirty="0"/>
          </a:p>
        </p:txBody>
      </p:sp>
      <p:sp>
        <p:nvSpPr>
          <p:cNvPr id="21" name="Shape 19"/>
          <p:cNvSpPr/>
          <p:nvPr/>
        </p:nvSpPr>
        <p:spPr>
          <a:xfrm>
            <a:off x="274320" y="3593592"/>
            <a:ext cx="8595360" cy="566928"/>
          </a:xfrm>
          <a:prstGeom prst="rect">
            <a:avLst/>
          </a:prstGeom>
          <a:solidFill>
            <a:srgbClr val="0A1628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274320" y="3593592"/>
            <a:ext cx="2377440" cy="566928"/>
          </a:xfrm>
          <a:prstGeom prst="rect">
            <a:avLst/>
          </a:prstGeom>
          <a:solidFill>
            <a:srgbClr val="1B3A6B"/>
          </a:solidFill>
          <a:ln/>
        </p:spPr>
      </p:sp>
      <p:sp>
        <p:nvSpPr>
          <p:cNvPr id="23" name="Text 21"/>
          <p:cNvSpPr/>
          <p:nvPr/>
        </p:nvSpPr>
        <p:spPr>
          <a:xfrm>
            <a:off x="274320" y="3593592"/>
            <a:ext cx="2377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kern="0" spc="10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INTEGRATION LAYER</a:t>
            </a:r>
            <a:endParaRPr lang="en-US" sz="850" dirty="0"/>
          </a:p>
        </p:txBody>
      </p:sp>
      <p:sp>
        <p:nvSpPr>
          <p:cNvPr id="24" name="Text 22"/>
          <p:cNvSpPr/>
          <p:nvPr/>
        </p:nvSpPr>
        <p:spPr>
          <a:xfrm>
            <a:off x="2834640" y="3703320"/>
            <a:ext cx="58521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ERP Connectors  •  Google Workspace  •  WhatsApp API  •  REST APIs</a:t>
            </a:r>
            <a:endParaRPr lang="en-US" sz="950" dirty="0"/>
          </a:p>
        </p:txBody>
      </p:sp>
      <p:sp>
        <p:nvSpPr>
          <p:cNvPr id="25" name="Shape 23"/>
          <p:cNvSpPr/>
          <p:nvPr/>
        </p:nvSpPr>
        <p:spPr>
          <a:xfrm>
            <a:off x="274320" y="4251960"/>
            <a:ext cx="8595360" cy="566928"/>
          </a:xfrm>
          <a:prstGeom prst="rect">
            <a:avLst/>
          </a:prstGeom>
          <a:solidFill>
            <a:srgbClr val="0A1628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274320" y="4251960"/>
            <a:ext cx="2377440" cy="566928"/>
          </a:xfrm>
          <a:prstGeom prst="rect">
            <a:avLst/>
          </a:prstGeom>
          <a:solidFill>
            <a:srgbClr val="8B9CB0"/>
          </a:solidFill>
          <a:ln/>
        </p:spPr>
      </p:sp>
      <p:sp>
        <p:nvSpPr>
          <p:cNvPr id="27" name="Text 25"/>
          <p:cNvSpPr/>
          <p:nvPr/>
        </p:nvSpPr>
        <p:spPr>
          <a:xfrm>
            <a:off x="274320" y="4251960"/>
            <a:ext cx="2377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kern="0" spc="10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SECURITY LAYER</a:t>
            </a:r>
            <a:endParaRPr lang="en-US" sz="850" dirty="0"/>
          </a:p>
        </p:txBody>
      </p:sp>
      <p:sp>
        <p:nvSpPr>
          <p:cNvPr id="28" name="Text 26"/>
          <p:cNvSpPr/>
          <p:nvPr/>
        </p:nvSpPr>
        <p:spPr>
          <a:xfrm>
            <a:off x="2834640" y="4361688"/>
            <a:ext cx="58521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SSO  •  MFA  •  AES-256  •  Role-Based Access  •  Audit Logging</a:t>
            </a:r>
            <a:endParaRPr lang="en-US" sz="9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0A1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12244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8288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VISION 2030 ALIGNMENT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274320" y="896112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CMS is strategically aligned with Saudi Arabia's Vision 2030 digital transformation agenda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274320" y="1417320"/>
            <a:ext cx="4206240" cy="1051560"/>
          </a:xfrm>
          <a:prstGeom prst="rect">
            <a:avLst/>
          </a:prstGeom>
          <a:solidFill>
            <a:srgbClr val="1B3A6B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274320" y="2423160"/>
            <a:ext cx="4206240" cy="45720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8" name="Text 6"/>
          <p:cNvSpPr/>
          <p:nvPr/>
        </p:nvSpPr>
        <p:spPr>
          <a:xfrm>
            <a:off x="411480" y="1490472"/>
            <a:ext cx="3931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F0C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🏙️  Digital Transformation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411480" y="1856232"/>
            <a:ext cx="39319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CMS digitizes all construction processes — eliminating paper, reducing waste, improving accountability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4709160" y="1417320"/>
            <a:ext cx="4206240" cy="1051560"/>
          </a:xfrm>
          <a:prstGeom prst="rect">
            <a:avLst/>
          </a:prstGeom>
          <a:solidFill>
            <a:srgbClr val="1B3A6B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709160" y="2423160"/>
            <a:ext cx="4206240" cy="45720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12" name="Text 10"/>
          <p:cNvSpPr/>
          <p:nvPr/>
        </p:nvSpPr>
        <p:spPr>
          <a:xfrm>
            <a:off x="4846320" y="1490472"/>
            <a:ext cx="3931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F0C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👷  Workforce Productivity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4846320" y="1856232"/>
            <a:ext cx="39319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AI-powered tools help construction workers achieve 30-40% productivity improvements on site</a:t>
            </a:r>
            <a:endParaRPr lang="en-US" sz="900" dirty="0"/>
          </a:p>
        </p:txBody>
      </p:sp>
      <p:sp>
        <p:nvSpPr>
          <p:cNvPr id="14" name="Shape 12"/>
          <p:cNvSpPr/>
          <p:nvPr/>
        </p:nvSpPr>
        <p:spPr>
          <a:xfrm>
            <a:off x="274320" y="2606040"/>
            <a:ext cx="4206240" cy="1051560"/>
          </a:xfrm>
          <a:prstGeom prst="rect">
            <a:avLst/>
          </a:prstGeom>
          <a:solidFill>
            <a:srgbClr val="1B3A6B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274320" y="3611880"/>
            <a:ext cx="4206240" cy="45720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16" name="Text 14"/>
          <p:cNvSpPr/>
          <p:nvPr/>
        </p:nvSpPr>
        <p:spPr>
          <a:xfrm>
            <a:off x="411480" y="2679192"/>
            <a:ext cx="3931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F0C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🤖  AI-Powered Decisions</a:t>
            </a:r>
            <a:endParaRPr lang="en-US" sz="1150" dirty="0"/>
          </a:p>
        </p:txBody>
      </p:sp>
      <p:sp>
        <p:nvSpPr>
          <p:cNvPr id="17" name="Text 15"/>
          <p:cNvSpPr/>
          <p:nvPr/>
        </p:nvSpPr>
        <p:spPr>
          <a:xfrm>
            <a:off x="411480" y="3044952"/>
            <a:ext cx="39319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Real-time AI advisors support engineers and managers with better, faster, data-driven decisions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4709160" y="2606040"/>
            <a:ext cx="4206240" cy="1051560"/>
          </a:xfrm>
          <a:prstGeom prst="rect">
            <a:avLst/>
          </a:prstGeom>
          <a:solidFill>
            <a:srgbClr val="1B3A6B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4709160" y="3611880"/>
            <a:ext cx="4206240" cy="45720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20" name="Text 18"/>
          <p:cNvSpPr/>
          <p:nvPr/>
        </p:nvSpPr>
        <p:spPr>
          <a:xfrm>
            <a:off x="4846320" y="2679192"/>
            <a:ext cx="3931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F0C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🏢  SME Growth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4846320" y="3044952"/>
            <a:ext cx="39319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Affordable subscription plans make enterprise-grade tools accessible to SMEs across Saudi Arabia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274320" y="3794760"/>
            <a:ext cx="4206240" cy="1051560"/>
          </a:xfrm>
          <a:prstGeom prst="rect">
            <a:avLst/>
          </a:prstGeom>
          <a:solidFill>
            <a:srgbClr val="1B3A6B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274320" y="4800600"/>
            <a:ext cx="4206240" cy="45720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24" name="Text 22"/>
          <p:cNvSpPr/>
          <p:nvPr/>
        </p:nvSpPr>
        <p:spPr>
          <a:xfrm>
            <a:off x="411480" y="3867912"/>
            <a:ext cx="3931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F0C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🌍  Local Innovation</a:t>
            </a:r>
            <a:endParaRPr lang="en-US" sz="1150" dirty="0"/>
          </a:p>
        </p:txBody>
      </p:sp>
      <p:sp>
        <p:nvSpPr>
          <p:cNvPr id="25" name="Text 23"/>
          <p:cNvSpPr/>
          <p:nvPr/>
        </p:nvSpPr>
        <p:spPr>
          <a:xfrm>
            <a:off x="411480" y="4233672"/>
            <a:ext cx="39319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Built and developed in the Kingdom — supporting local tech talent and NITAQAT requirements</a:t>
            </a:r>
            <a:endParaRPr lang="en-US" sz="900" dirty="0"/>
          </a:p>
        </p:txBody>
      </p:sp>
      <p:sp>
        <p:nvSpPr>
          <p:cNvPr id="26" name="Shape 24"/>
          <p:cNvSpPr/>
          <p:nvPr/>
        </p:nvSpPr>
        <p:spPr>
          <a:xfrm>
            <a:off x="4709160" y="3794760"/>
            <a:ext cx="4206240" cy="1051560"/>
          </a:xfrm>
          <a:prstGeom prst="rect">
            <a:avLst/>
          </a:prstGeom>
          <a:solidFill>
            <a:srgbClr val="1B3A6B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27" name="Shape 25"/>
          <p:cNvSpPr/>
          <p:nvPr/>
        </p:nvSpPr>
        <p:spPr>
          <a:xfrm>
            <a:off x="4709160" y="4800600"/>
            <a:ext cx="4206240" cy="45720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28" name="Text 26"/>
          <p:cNvSpPr/>
          <p:nvPr/>
        </p:nvSpPr>
        <p:spPr>
          <a:xfrm>
            <a:off x="4846320" y="3867912"/>
            <a:ext cx="3931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F0C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🏗️  Mega Project Support</a:t>
            </a:r>
            <a:endParaRPr lang="en-US" sz="1150" dirty="0"/>
          </a:p>
        </p:txBody>
      </p:sp>
      <p:sp>
        <p:nvSpPr>
          <p:cNvPr id="29" name="Text 27"/>
          <p:cNvSpPr/>
          <p:nvPr/>
        </p:nvSpPr>
        <p:spPr>
          <a:xfrm>
            <a:off x="4846320" y="4233672"/>
            <a:ext cx="39319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Purpose-built for NEOM, Qiddiya, Red Sea, ROSHN, and other national giga-projects</a:t>
            </a:r>
            <a:endParaRPr lang="en-US" sz="9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0F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A162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8288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COMPETITIVE ADVANTAGE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365760" y="1005840"/>
            <a:ext cx="8503920" cy="411480"/>
          </a:xfrm>
          <a:prstGeom prst="rect">
            <a:avLst/>
          </a:prstGeom>
          <a:solidFill>
            <a:srgbClr val="0A1628"/>
          </a:solidFill>
          <a:ln/>
        </p:spPr>
      </p:sp>
      <p:sp>
        <p:nvSpPr>
          <p:cNvPr id="6" name="Text 4"/>
          <p:cNvSpPr/>
          <p:nvPr/>
        </p:nvSpPr>
        <p:spPr>
          <a:xfrm>
            <a:off x="411480" y="1060704"/>
            <a:ext cx="28346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b="1" dirty="0">
                <a:solidFill>
                  <a:srgbClr val="F0C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Feature</a:t>
            </a:r>
            <a:endParaRPr lang="en-US" sz="950" dirty="0"/>
          </a:p>
        </p:txBody>
      </p:sp>
      <p:sp>
        <p:nvSpPr>
          <p:cNvPr id="7" name="Text 5"/>
          <p:cNvSpPr/>
          <p:nvPr/>
        </p:nvSpPr>
        <p:spPr>
          <a:xfrm>
            <a:off x="3337560" y="1060704"/>
            <a:ext cx="128016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0C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CMS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4709160" y="1060704"/>
            <a:ext cx="128016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0C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Procore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6080760" y="1060704"/>
            <a:ext cx="128016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0C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Aconex</a:t>
            </a:r>
            <a:endParaRPr lang="en-US" sz="950" dirty="0"/>
          </a:p>
        </p:txBody>
      </p:sp>
      <p:sp>
        <p:nvSpPr>
          <p:cNvPr id="10" name="Text 8"/>
          <p:cNvSpPr/>
          <p:nvPr/>
        </p:nvSpPr>
        <p:spPr>
          <a:xfrm>
            <a:off x="7452360" y="1060704"/>
            <a:ext cx="128016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0C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Local ERPs</a:t>
            </a:r>
            <a:endParaRPr lang="en-US" sz="950" dirty="0"/>
          </a:p>
        </p:txBody>
      </p:sp>
      <p:sp>
        <p:nvSpPr>
          <p:cNvPr id="11" name="Shape 9"/>
          <p:cNvSpPr/>
          <p:nvPr/>
        </p:nvSpPr>
        <p:spPr>
          <a:xfrm>
            <a:off x="365760" y="1417320"/>
            <a:ext cx="8503920" cy="438912"/>
          </a:xfrm>
          <a:prstGeom prst="rect">
            <a:avLst/>
          </a:prstGeom>
          <a:solidFill>
            <a:srgbClr val="DCE4ED"/>
          </a:solidFill>
          <a:ln/>
        </p:spPr>
      </p:sp>
      <p:sp>
        <p:nvSpPr>
          <p:cNvPr id="12" name="Text 10"/>
          <p:cNvSpPr/>
          <p:nvPr/>
        </p:nvSpPr>
        <p:spPr>
          <a:xfrm>
            <a:off x="411480" y="1508760"/>
            <a:ext cx="2834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Advisory (8 Modules)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3291840" y="1417320"/>
            <a:ext cx="1371600" cy="438912"/>
          </a:xfrm>
          <a:prstGeom prst="rect">
            <a:avLst/>
          </a:prstGeom>
          <a:solidFill>
            <a:srgbClr val="D4EDDA"/>
          </a:solidFill>
          <a:ln/>
        </p:spPr>
      </p:sp>
      <p:sp>
        <p:nvSpPr>
          <p:cNvPr id="14" name="Text 12"/>
          <p:cNvSpPr/>
          <p:nvPr/>
        </p:nvSpPr>
        <p:spPr>
          <a:xfrm>
            <a:off x="3337560" y="1508760"/>
            <a:ext cx="1280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A7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Yes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4709160" y="1508760"/>
            <a:ext cx="1280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CC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❌ No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6080760" y="1508760"/>
            <a:ext cx="1280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CC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❌ No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7452360" y="1508760"/>
            <a:ext cx="1280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CC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❌ No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365760" y="1892808"/>
            <a:ext cx="8503920" cy="43891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9" name="Text 17"/>
          <p:cNvSpPr/>
          <p:nvPr/>
        </p:nvSpPr>
        <p:spPr>
          <a:xfrm>
            <a:off x="411480" y="1984248"/>
            <a:ext cx="2834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Face Attendance</a:t>
            </a:r>
            <a:endParaRPr lang="en-US" sz="900" dirty="0"/>
          </a:p>
        </p:txBody>
      </p:sp>
      <p:sp>
        <p:nvSpPr>
          <p:cNvPr id="20" name="Shape 18"/>
          <p:cNvSpPr/>
          <p:nvPr/>
        </p:nvSpPr>
        <p:spPr>
          <a:xfrm>
            <a:off x="3291840" y="1892808"/>
            <a:ext cx="1371600" cy="438912"/>
          </a:xfrm>
          <a:prstGeom prst="rect">
            <a:avLst/>
          </a:prstGeom>
          <a:solidFill>
            <a:srgbClr val="D4EDDA"/>
          </a:solidFill>
          <a:ln/>
        </p:spPr>
      </p:sp>
      <p:sp>
        <p:nvSpPr>
          <p:cNvPr id="21" name="Text 19"/>
          <p:cNvSpPr/>
          <p:nvPr/>
        </p:nvSpPr>
        <p:spPr>
          <a:xfrm>
            <a:off x="3337560" y="1984248"/>
            <a:ext cx="1280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A7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Yes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4709160" y="1984248"/>
            <a:ext cx="1280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CC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❌ No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6080760" y="1984248"/>
            <a:ext cx="1280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CC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❌ No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7452360" y="1984248"/>
            <a:ext cx="1280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CC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❌ No</a:t>
            </a:r>
            <a:endParaRPr lang="en-US" sz="900" dirty="0"/>
          </a:p>
        </p:txBody>
      </p:sp>
      <p:sp>
        <p:nvSpPr>
          <p:cNvPr id="25" name="Shape 23"/>
          <p:cNvSpPr/>
          <p:nvPr/>
        </p:nvSpPr>
        <p:spPr>
          <a:xfrm>
            <a:off x="365760" y="2368296"/>
            <a:ext cx="8503920" cy="438912"/>
          </a:xfrm>
          <a:prstGeom prst="rect">
            <a:avLst/>
          </a:prstGeom>
          <a:solidFill>
            <a:srgbClr val="DCE4ED"/>
          </a:solidFill>
          <a:ln/>
        </p:spPr>
      </p:sp>
      <p:sp>
        <p:nvSpPr>
          <p:cNvPr id="26" name="Text 24"/>
          <p:cNvSpPr/>
          <p:nvPr/>
        </p:nvSpPr>
        <p:spPr>
          <a:xfrm>
            <a:off x="411480" y="2459736"/>
            <a:ext cx="2834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Vendor Bidding Portal</a:t>
            </a:r>
            <a:endParaRPr lang="en-US" sz="900" dirty="0"/>
          </a:p>
        </p:txBody>
      </p:sp>
      <p:sp>
        <p:nvSpPr>
          <p:cNvPr id="27" name="Shape 25"/>
          <p:cNvSpPr/>
          <p:nvPr/>
        </p:nvSpPr>
        <p:spPr>
          <a:xfrm>
            <a:off x="3291840" y="2368296"/>
            <a:ext cx="1371600" cy="438912"/>
          </a:xfrm>
          <a:prstGeom prst="rect">
            <a:avLst/>
          </a:prstGeom>
          <a:solidFill>
            <a:srgbClr val="D4EDDA"/>
          </a:solidFill>
          <a:ln/>
        </p:spPr>
      </p:sp>
      <p:sp>
        <p:nvSpPr>
          <p:cNvPr id="28" name="Text 26"/>
          <p:cNvSpPr/>
          <p:nvPr/>
        </p:nvSpPr>
        <p:spPr>
          <a:xfrm>
            <a:off x="3337560" y="2459736"/>
            <a:ext cx="1280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A7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Yes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4709160" y="2459736"/>
            <a:ext cx="1280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⚠️ Basic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6080760" y="2459736"/>
            <a:ext cx="1280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⚠️ Basic</a:t>
            </a:r>
            <a:endParaRPr lang="en-US" sz="900" dirty="0"/>
          </a:p>
        </p:txBody>
      </p:sp>
      <p:sp>
        <p:nvSpPr>
          <p:cNvPr id="31" name="Text 29"/>
          <p:cNvSpPr/>
          <p:nvPr/>
        </p:nvSpPr>
        <p:spPr>
          <a:xfrm>
            <a:off x="7452360" y="2459736"/>
            <a:ext cx="1280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CC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❌ No</a:t>
            </a:r>
            <a:endParaRPr lang="en-US" sz="900" dirty="0"/>
          </a:p>
        </p:txBody>
      </p:sp>
      <p:sp>
        <p:nvSpPr>
          <p:cNvPr id="32" name="Shape 30"/>
          <p:cNvSpPr/>
          <p:nvPr/>
        </p:nvSpPr>
        <p:spPr>
          <a:xfrm>
            <a:off x="365760" y="2843784"/>
            <a:ext cx="8503920" cy="43891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3" name="Text 31"/>
          <p:cNvSpPr/>
          <p:nvPr/>
        </p:nvSpPr>
        <p:spPr>
          <a:xfrm>
            <a:off x="411480" y="2935224"/>
            <a:ext cx="2834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 OCR (AI)</a:t>
            </a:r>
            <a:endParaRPr lang="en-US" sz="900" dirty="0"/>
          </a:p>
        </p:txBody>
      </p:sp>
      <p:sp>
        <p:nvSpPr>
          <p:cNvPr id="34" name="Shape 32"/>
          <p:cNvSpPr/>
          <p:nvPr/>
        </p:nvSpPr>
        <p:spPr>
          <a:xfrm>
            <a:off x="3291840" y="2843784"/>
            <a:ext cx="1371600" cy="438912"/>
          </a:xfrm>
          <a:prstGeom prst="rect">
            <a:avLst/>
          </a:prstGeom>
          <a:solidFill>
            <a:srgbClr val="D4EDDA"/>
          </a:solidFill>
          <a:ln/>
        </p:spPr>
      </p:sp>
      <p:sp>
        <p:nvSpPr>
          <p:cNvPr id="35" name="Text 33"/>
          <p:cNvSpPr/>
          <p:nvPr/>
        </p:nvSpPr>
        <p:spPr>
          <a:xfrm>
            <a:off x="3337560" y="2935224"/>
            <a:ext cx="1280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A7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Yes</a:t>
            </a:r>
            <a:endParaRPr lang="en-US" sz="900" dirty="0"/>
          </a:p>
        </p:txBody>
      </p:sp>
      <p:sp>
        <p:nvSpPr>
          <p:cNvPr id="36" name="Text 34"/>
          <p:cNvSpPr/>
          <p:nvPr/>
        </p:nvSpPr>
        <p:spPr>
          <a:xfrm>
            <a:off x="4709160" y="2935224"/>
            <a:ext cx="1280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⚠️ Basic</a:t>
            </a:r>
            <a:endParaRPr lang="en-US" sz="900" dirty="0"/>
          </a:p>
        </p:txBody>
      </p:sp>
      <p:sp>
        <p:nvSpPr>
          <p:cNvPr id="37" name="Text 35"/>
          <p:cNvSpPr/>
          <p:nvPr/>
        </p:nvSpPr>
        <p:spPr>
          <a:xfrm>
            <a:off x="6080760" y="2935224"/>
            <a:ext cx="1280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⚠️ Basic</a:t>
            </a:r>
            <a:endParaRPr lang="en-US" sz="900" dirty="0"/>
          </a:p>
        </p:txBody>
      </p:sp>
      <p:sp>
        <p:nvSpPr>
          <p:cNvPr id="38" name="Text 36"/>
          <p:cNvSpPr/>
          <p:nvPr/>
        </p:nvSpPr>
        <p:spPr>
          <a:xfrm>
            <a:off x="7452360" y="2935224"/>
            <a:ext cx="1280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CC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❌ No</a:t>
            </a:r>
            <a:endParaRPr lang="en-US" sz="900" dirty="0"/>
          </a:p>
        </p:txBody>
      </p:sp>
      <p:sp>
        <p:nvSpPr>
          <p:cNvPr id="39" name="Shape 37"/>
          <p:cNvSpPr/>
          <p:nvPr/>
        </p:nvSpPr>
        <p:spPr>
          <a:xfrm>
            <a:off x="365760" y="3319272"/>
            <a:ext cx="8503920" cy="438912"/>
          </a:xfrm>
          <a:prstGeom prst="rect">
            <a:avLst/>
          </a:prstGeom>
          <a:solidFill>
            <a:srgbClr val="DCE4ED"/>
          </a:solidFill>
          <a:ln/>
        </p:spPr>
      </p:sp>
      <p:sp>
        <p:nvSpPr>
          <p:cNvPr id="40" name="Text 38"/>
          <p:cNvSpPr/>
          <p:nvPr/>
        </p:nvSpPr>
        <p:spPr>
          <a:xfrm>
            <a:off x="411480" y="3410712"/>
            <a:ext cx="2834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Saudi Market Optimized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3291840" y="3319272"/>
            <a:ext cx="1371600" cy="438912"/>
          </a:xfrm>
          <a:prstGeom prst="rect">
            <a:avLst/>
          </a:prstGeom>
          <a:solidFill>
            <a:srgbClr val="D4EDDA"/>
          </a:solidFill>
          <a:ln/>
        </p:spPr>
      </p:sp>
      <p:sp>
        <p:nvSpPr>
          <p:cNvPr id="42" name="Text 40"/>
          <p:cNvSpPr/>
          <p:nvPr/>
        </p:nvSpPr>
        <p:spPr>
          <a:xfrm>
            <a:off x="3337560" y="3410712"/>
            <a:ext cx="1280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A7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Yes</a:t>
            </a:r>
            <a:endParaRPr lang="en-US" sz="900" dirty="0"/>
          </a:p>
        </p:txBody>
      </p:sp>
      <p:sp>
        <p:nvSpPr>
          <p:cNvPr id="43" name="Text 41"/>
          <p:cNvSpPr/>
          <p:nvPr/>
        </p:nvSpPr>
        <p:spPr>
          <a:xfrm>
            <a:off x="4709160" y="3410712"/>
            <a:ext cx="1280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CC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❌ No</a:t>
            </a:r>
            <a:endParaRPr lang="en-US" sz="900" dirty="0"/>
          </a:p>
        </p:txBody>
      </p:sp>
      <p:sp>
        <p:nvSpPr>
          <p:cNvPr id="44" name="Text 42"/>
          <p:cNvSpPr/>
          <p:nvPr/>
        </p:nvSpPr>
        <p:spPr>
          <a:xfrm>
            <a:off x="6080760" y="3410712"/>
            <a:ext cx="1280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CC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❌ No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7452360" y="3410712"/>
            <a:ext cx="1280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⚠️ Partial</a:t>
            </a:r>
            <a:endParaRPr lang="en-US" sz="900" dirty="0"/>
          </a:p>
        </p:txBody>
      </p:sp>
      <p:sp>
        <p:nvSpPr>
          <p:cNvPr id="46" name="Shape 44"/>
          <p:cNvSpPr/>
          <p:nvPr/>
        </p:nvSpPr>
        <p:spPr>
          <a:xfrm>
            <a:off x="365760" y="3794760"/>
            <a:ext cx="8503920" cy="43891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7" name="Text 45"/>
          <p:cNvSpPr/>
          <p:nvPr/>
        </p:nvSpPr>
        <p:spPr>
          <a:xfrm>
            <a:off x="411480" y="3886200"/>
            <a:ext cx="2834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White-Label Available</a:t>
            </a:r>
            <a:endParaRPr lang="en-US" sz="900" dirty="0"/>
          </a:p>
        </p:txBody>
      </p:sp>
      <p:sp>
        <p:nvSpPr>
          <p:cNvPr id="48" name="Shape 46"/>
          <p:cNvSpPr/>
          <p:nvPr/>
        </p:nvSpPr>
        <p:spPr>
          <a:xfrm>
            <a:off x="3291840" y="3794760"/>
            <a:ext cx="1371600" cy="438912"/>
          </a:xfrm>
          <a:prstGeom prst="rect">
            <a:avLst/>
          </a:prstGeom>
          <a:solidFill>
            <a:srgbClr val="D4EDDA"/>
          </a:solidFill>
          <a:ln/>
        </p:spPr>
      </p:sp>
      <p:sp>
        <p:nvSpPr>
          <p:cNvPr id="49" name="Text 47"/>
          <p:cNvSpPr/>
          <p:nvPr/>
        </p:nvSpPr>
        <p:spPr>
          <a:xfrm>
            <a:off x="3337560" y="3886200"/>
            <a:ext cx="1280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A7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Yes</a:t>
            </a:r>
            <a:endParaRPr lang="en-US" sz="900" dirty="0"/>
          </a:p>
        </p:txBody>
      </p:sp>
      <p:sp>
        <p:nvSpPr>
          <p:cNvPr id="50" name="Text 48"/>
          <p:cNvSpPr/>
          <p:nvPr/>
        </p:nvSpPr>
        <p:spPr>
          <a:xfrm>
            <a:off x="4709160" y="3886200"/>
            <a:ext cx="1280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CC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❌ No</a:t>
            </a:r>
            <a:endParaRPr lang="en-US" sz="900" dirty="0"/>
          </a:p>
        </p:txBody>
      </p:sp>
      <p:sp>
        <p:nvSpPr>
          <p:cNvPr id="51" name="Text 49"/>
          <p:cNvSpPr/>
          <p:nvPr/>
        </p:nvSpPr>
        <p:spPr>
          <a:xfrm>
            <a:off x="6080760" y="3886200"/>
            <a:ext cx="1280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CC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❌ No</a:t>
            </a:r>
            <a:endParaRPr lang="en-US" sz="900" dirty="0"/>
          </a:p>
        </p:txBody>
      </p:sp>
      <p:sp>
        <p:nvSpPr>
          <p:cNvPr id="52" name="Text 50"/>
          <p:cNvSpPr/>
          <p:nvPr/>
        </p:nvSpPr>
        <p:spPr>
          <a:xfrm>
            <a:off x="7452360" y="3886200"/>
            <a:ext cx="1280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⚠️ Costly</a:t>
            </a:r>
            <a:endParaRPr lang="en-US" sz="900" dirty="0"/>
          </a:p>
        </p:txBody>
      </p:sp>
      <p:sp>
        <p:nvSpPr>
          <p:cNvPr id="53" name="Shape 51"/>
          <p:cNvSpPr/>
          <p:nvPr/>
        </p:nvSpPr>
        <p:spPr>
          <a:xfrm>
            <a:off x="365760" y="4270248"/>
            <a:ext cx="8503920" cy="438912"/>
          </a:xfrm>
          <a:prstGeom prst="rect">
            <a:avLst/>
          </a:prstGeom>
          <a:solidFill>
            <a:srgbClr val="DCE4ED"/>
          </a:solidFill>
          <a:ln/>
        </p:spPr>
      </p:sp>
      <p:sp>
        <p:nvSpPr>
          <p:cNvPr id="54" name="Text 52"/>
          <p:cNvSpPr/>
          <p:nvPr/>
        </p:nvSpPr>
        <p:spPr>
          <a:xfrm>
            <a:off x="411480" y="4361688"/>
            <a:ext cx="2834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Starting Price / Year</a:t>
            </a:r>
            <a:endParaRPr lang="en-US" sz="900" dirty="0"/>
          </a:p>
        </p:txBody>
      </p:sp>
      <p:sp>
        <p:nvSpPr>
          <p:cNvPr id="55" name="Shape 53"/>
          <p:cNvSpPr/>
          <p:nvPr/>
        </p:nvSpPr>
        <p:spPr>
          <a:xfrm>
            <a:off x="3291840" y="4270248"/>
            <a:ext cx="1371600" cy="438912"/>
          </a:xfrm>
          <a:prstGeom prst="rect">
            <a:avLst/>
          </a:prstGeom>
          <a:solidFill>
            <a:srgbClr val="D4EDDA"/>
          </a:solidFill>
          <a:ln/>
        </p:spPr>
      </p:sp>
      <p:sp>
        <p:nvSpPr>
          <p:cNvPr id="56" name="Text 54"/>
          <p:cNvSpPr/>
          <p:nvPr/>
        </p:nvSpPr>
        <p:spPr>
          <a:xfrm>
            <a:off x="3337560" y="4361688"/>
            <a:ext cx="1280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$0-$3K</a:t>
            </a:r>
            <a:endParaRPr lang="en-US" sz="900" dirty="0"/>
          </a:p>
        </p:txBody>
      </p:sp>
      <p:sp>
        <p:nvSpPr>
          <p:cNvPr id="57" name="Text 55"/>
          <p:cNvSpPr/>
          <p:nvPr/>
        </p:nvSpPr>
        <p:spPr>
          <a:xfrm>
            <a:off x="4709160" y="4361688"/>
            <a:ext cx="1280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$20K+</a:t>
            </a:r>
            <a:endParaRPr lang="en-US" sz="900" dirty="0"/>
          </a:p>
        </p:txBody>
      </p:sp>
      <p:sp>
        <p:nvSpPr>
          <p:cNvPr id="58" name="Text 56"/>
          <p:cNvSpPr/>
          <p:nvPr/>
        </p:nvSpPr>
        <p:spPr>
          <a:xfrm>
            <a:off x="6080760" y="4361688"/>
            <a:ext cx="1280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$15K+</a:t>
            </a:r>
            <a:endParaRPr lang="en-US" sz="900" dirty="0"/>
          </a:p>
        </p:txBody>
      </p:sp>
      <p:sp>
        <p:nvSpPr>
          <p:cNvPr id="59" name="Text 57"/>
          <p:cNvSpPr/>
          <p:nvPr/>
        </p:nvSpPr>
        <p:spPr>
          <a:xfrm>
            <a:off x="7452360" y="4361688"/>
            <a:ext cx="1280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$10K+</a:t>
            </a:r>
            <a:endParaRPr lang="en-US" sz="900" dirty="0"/>
          </a:p>
        </p:txBody>
      </p:sp>
      <p:sp>
        <p:nvSpPr>
          <p:cNvPr id="60" name="Text 58"/>
          <p:cNvSpPr/>
          <p:nvPr/>
        </p:nvSpPr>
        <p:spPr>
          <a:xfrm>
            <a:off x="274320" y="4663440"/>
            <a:ext cx="8595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CMS is the only platform offering 360° AI + ERP + Mobile + Compliance — built specifically for the Saudi construction market.</a:t>
            </a:r>
            <a:endParaRPr lang="en-US" sz="1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A1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12244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8288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SUBSCRIPTION PRICING PLANS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228600" y="1097280"/>
            <a:ext cx="1325880" cy="3657600"/>
          </a:xfrm>
          <a:prstGeom prst="rect">
            <a:avLst/>
          </a:prstGeom>
          <a:solidFill>
            <a:srgbClr val="1B3A6B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274320" y="1417320"/>
            <a:ext cx="1234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274320" y="1828800"/>
            <a:ext cx="1234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0C0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$0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274320" y="2331720"/>
            <a:ext cx="1234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/year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365760" y="2606040"/>
            <a:ext cx="1051560" cy="18288"/>
          </a:xfrm>
          <a:prstGeom prst="rect">
            <a:avLst/>
          </a:prstGeom>
          <a:solidFill>
            <a:srgbClr val="0A1628"/>
          </a:solidFill>
          <a:ln/>
        </p:spPr>
      </p:sp>
      <p:sp>
        <p:nvSpPr>
          <p:cNvPr id="10" name="Text 8"/>
          <p:cNvSpPr/>
          <p:nvPr/>
        </p:nvSpPr>
        <p:spPr>
          <a:xfrm>
            <a:off x="274320" y="2697480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users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274320" y="3017520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project</a:t>
            </a:r>
            <a:endParaRPr lang="en-US" sz="800" dirty="0"/>
          </a:p>
        </p:txBody>
      </p:sp>
      <p:sp>
        <p:nvSpPr>
          <p:cNvPr id="12" name="Shape 10"/>
          <p:cNvSpPr/>
          <p:nvPr/>
        </p:nvSpPr>
        <p:spPr>
          <a:xfrm>
            <a:off x="1691640" y="1097280"/>
            <a:ext cx="1325880" cy="3657600"/>
          </a:xfrm>
          <a:prstGeom prst="rect">
            <a:avLst/>
          </a:prstGeom>
          <a:solidFill>
            <a:srgbClr val="1B3A6B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1737360" y="1417320"/>
            <a:ext cx="1234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BASIC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1737360" y="1828800"/>
            <a:ext cx="1234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0C0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$1,000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1737360" y="2331720"/>
            <a:ext cx="1234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/year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1828800" y="2606040"/>
            <a:ext cx="1051560" cy="18288"/>
          </a:xfrm>
          <a:prstGeom prst="rect">
            <a:avLst/>
          </a:prstGeom>
          <a:solidFill>
            <a:srgbClr val="0A1628"/>
          </a:solidFill>
          <a:ln/>
        </p:spPr>
      </p:sp>
      <p:sp>
        <p:nvSpPr>
          <p:cNvPr id="17" name="Text 15"/>
          <p:cNvSpPr/>
          <p:nvPr/>
        </p:nvSpPr>
        <p:spPr>
          <a:xfrm>
            <a:off x="1737360" y="2697480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users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1737360" y="3017520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projects</a:t>
            </a:r>
            <a:endParaRPr lang="en-US" sz="800" dirty="0"/>
          </a:p>
        </p:txBody>
      </p:sp>
      <p:sp>
        <p:nvSpPr>
          <p:cNvPr id="19" name="Shape 17"/>
          <p:cNvSpPr/>
          <p:nvPr/>
        </p:nvSpPr>
        <p:spPr>
          <a:xfrm>
            <a:off x="3154680" y="1097280"/>
            <a:ext cx="1325880" cy="3657600"/>
          </a:xfrm>
          <a:prstGeom prst="rect">
            <a:avLst/>
          </a:prstGeom>
          <a:solidFill>
            <a:srgbClr val="1B3A6B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3200400" y="1417320"/>
            <a:ext cx="1234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STARTER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3200400" y="1828800"/>
            <a:ext cx="1234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0C0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$3,000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3200400" y="2331720"/>
            <a:ext cx="1234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/year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3291840" y="2606040"/>
            <a:ext cx="1051560" cy="18288"/>
          </a:xfrm>
          <a:prstGeom prst="rect">
            <a:avLst/>
          </a:prstGeom>
          <a:solidFill>
            <a:srgbClr val="0A1628"/>
          </a:solidFill>
          <a:ln/>
        </p:spPr>
      </p:sp>
      <p:sp>
        <p:nvSpPr>
          <p:cNvPr id="24" name="Text 22"/>
          <p:cNvSpPr/>
          <p:nvPr/>
        </p:nvSpPr>
        <p:spPr>
          <a:xfrm>
            <a:off x="3200400" y="2697480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 users</a:t>
            </a:r>
            <a:endParaRPr lang="en-US" sz="800" dirty="0"/>
          </a:p>
        </p:txBody>
      </p:sp>
      <p:sp>
        <p:nvSpPr>
          <p:cNvPr id="25" name="Text 23"/>
          <p:cNvSpPr/>
          <p:nvPr/>
        </p:nvSpPr>
        <p:spPr>
          <a:xfrm>
            <a:off x="3200400" y="3017520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projects</a:t>
            </a:r>
            <a:endParaRPr lang="en-US" sz="800" dirty="0"/>
          </a:p>
        </p:txBody>
      </p:sp>
      <p:sp>
        <p:nvSpPr>
          <p:cNvPr id="26" name="Shape 24"/>
          <p:cNvSpPr/>
          <p:nvPr/>
        </p:nvSpPr>
        <p:spPr>
          <a:xfrm>
            <a:off x="4617720" y="1078992"/>
            <a:ext cx="1325880" cy="3675888"/>
          </a:xfrm>
          <a:prstGeom prst="rect">
            <a:avLst/>
          </a:prstGeom>
          <a:solidFill>
            <a:srgbClr val="00B4D8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27" name="Shape 25"/>
          <p:cNvSpPr/>
          <p:nvPr/>
        </p:nvSpPr>
        <p:spPr>
          <a:xfrm>
            <a:off x="4617720" y="914400"/>
            <a:ext cx="1325880" cy="256032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28" name="Text 26"/>
          <p:cNvSpPr/>
          <p:nvPr/>
        </p:nvSpPr>
        <p:spPr>
          <a:xfrm>
            <a:off x="4617720" y="914400"/>
            <a:ext cx="1325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★ POPULAR</a:t>
            </a:r>
            <a:endParaRPr lang="en-US" sz="700" dirty="0"/>
          </a:p>
        </p:txBody>
      </p:sp>
      <p:sp>
        <p:nvSpPr>
          <p:cNvPr id="29" name="Text 27"/>
          <p:cNvSpPr/>
          <p:nvPr/>
        </p:nvSpPr>
        <p:spPr>
          <a:xfrm>
            <a:off x="4663440" y="1234440"/>
            <a:ext cx="1234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PROFESSIONAL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4663440" y="1645920"/>
            <a:ext cx="1234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0C0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$5,000</a:t>
            </a:r>
            <a:endParaRPr lang="en-US" sz="1800" dirty="0"/>
          </a:p>
        </p:txBody>
      </p:sp>
      <p:sp>
        <p:nvSpPr>
          <p:cNvPr id="31" name="Text 29"/>
          <p:cNvSpPr/>
          <p:nvPr/>
        </p:nvSpPr>
        <p:spPr>
          <a:xfrm>
            <a:off x="4663440" y="2148840"/>
            <a:ext cx="1234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/year</a:t>
            </a:r>
            <a:endParaRPr lang="en-US" sz="900" dirty="0"/>
          </a:p>
        </p:txBody>
      </p:sp>
      <p:sp>
        <p:nvSpPr>
          <p:cNvPr id="32" name="Shape 30"/>
          <p:cNvSpPr/>
          <p:nvPr/>
        </p:nvSpPr>
        <p:spPr>
          <a:xfrm>
            <a:off x="4754880" y="2423160"/>
            <a:ext cx="1051560" cy="18288"/>
          </a:xfrm>
          <a:prstGeom prst="rect">
            <a:avLst/>
          </a:prstGeom>
          <a:solidFill>
            <a:srgbClr val="112244"/>
          </a:solidFill>
          <a:ln/>
        </p:spPr>
      </p:sp>
      <p:sp>
        <p:nvSpPr>
          <p:cNvPr id="33" name="Text 31"/>
          <p:cNvSpPr/>
          <p:nvPr/>
        </p:nvSpPr>
        <p:spPr>
          <a:xfrm>
            <a:off x="4663440" y="2514600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 users</a:t>
            </a:r>
            <a:endParaRPr lang="en-US" sz="800" dirty="0"/>
          </a:p>
        </p:txBody>
      </p:sp>
      <p:sp>
        <p:nvSpPr>
          <p:cNvPr id="34" name="Text 32"/>
          <p:cNvSpPr/>
          <p:nvPr/>
        </p:nvSpPr>
        <p:spPr>
          <a:xfrm>
            <a:off x="4663440" y="2834640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Unlimited</a:t>
            </a:r>
            <a:endParaRPr lang="en-US" sz="800" dirty="0"/>
          </a:p>
        </p:txBody>
      </p:sp>
      <p:sp>
        <p:nvSpPr>
          <p:cNvPr id="35" name="Shape 33"/>
          <p:cNvSpPr/>
          <p:nvPr/>
        </p:nvSpPr>
        <p:spPr>
          <a:xfrm>
            <a:off x="6080760" y="1097280"/>
            <a:ext cx="1325880" cy="3657600"/>
          </a:xfrm>
          <a:prstGeom prst="rect">
            <a:avLst/>
          </a:prstGeom>
          <a:solidFill>
            <a:srgbClr val="1B3A6B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36" name="Text 34"/>
          <p:cNvSpPr/>
          <p:nvPr/>
        </p:nvSpPr>
        <p:spPr>
          <a:xfrm>
            <a:off x="6126480" y="1417320"/>
            <a:ext cx="1234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</a:t>
            </a:r>
            <a:endParaRPr lang="en-US" sz="900" dirty="0"/>
          </a:p>
        </p:txBody>
      </p:sp>
      <p:sp>
        <p:nvSpPr>
          <p:cNvPr id="37" name="Text 35"/>
          <p:cNvSpPr/>
          <p:nvPr/>
        </p:nvSpPr>
        <p:spPr>
          <a:xfrm>
            <a:off x="6126480" y="1828800"/>
            <a:ext cx="1234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0C0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$12,000</a:t>
            </a:r>
            <a:endParaRPr lang="en-US" sz="1800" dirty="0"/>
          </a:p>
        </p:txBody>
      </p:sp>
      <p:sp>
        <p:nvSpPr>
          <p:cNvPr id="38" name="Text 36"/>
          <p:cNvSpPr/>
          <p:nvPr/>
        </p:nvSpPr>
        <p:spPr>
          <a:xfrm>
            <a:off x="6126480" y="2331720"/>
            <a:ext cx="1234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/year</a:t>
            </a:r>
            <a:endParaRPr lang="en-US" sz="900" dirty="0"/>
          </a:p>
        </p:txBody>
      </p:sp>
      <p:sp>
        <p:nvSpPr>
          <p:cNvPr id="39" name="Shape 37"/>
          <p:cNvSpPr/>
          <p:nvPr/>
        </p:nvSpPr>
        <p:spPr>
          <a:xfrm>
            <a:off x="6217920" y="2606040"/>
            <a:ext cx="1051560" cy="18288"/>
          </a:xfrm>
          <a:prstGeom prst="rect">
            <a:avLst/>
          </a:prstGeom>
          <a:solidFill>
            <a:srgbClr val="0A1628"/>
          </a:solidFill>
          <a:ln/>
        </p:spPr>
      </p:sp>
      <p:sp>
        <p:nvSpPr>
          <p:cNvPr id="40" name="Text 38"/>
          <p:cNvSpPr/>
          <p:nvPr/>
        </p:nvSpPr>
        <p:spPr>
          <a:xfrm>
            <a:off x="6126480" y="2697480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150 users</a:t>
            </a:r>
            <a:endParaRPr lang="en-US" sz="800" dirty="0"/>
          </a:p>
        </p:txBody>
      </p:sp>
      <p:sp>
        <p:nvSpPr>
          <p:cNvPr id="41" name="Text 39"/>
          <p:cNvSpPr/>
          <p:nvPr/>
        </p:nvSpPr>
        <p:spPr>
          <a:xfrm>
            <a:off x="6126480" y="3017520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Advanced</a:t>
            </a:r>
            <a:endParaRPr lang="en-US" sz="800" dirty="0"/>
          </a:p>
        </p:txBody>
      </p:sp>
      <p:sp>
        <p:nvSpPr>
          <p:cNvPr id="42" name="Shape 40"/>
          <p:cNvSpPr/>
          <p:nvPr/>
        </p:nvSpPr>
        <p:spPr>
          <a:xfrm>
            <a:off x="7543800" y="1097280"/>
            <a:ext cx="1325880" cy="3657600"/>
          </a:xfrm>
          <a:prstGeom prst="rect">
            <a:avLst/>
          </a:prstGeom>
          <a:solidFill>
            <a:srgbClr val="1B3A6B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43" name="Text 41"/>
          <p:cNvSpPr/>
          <p:nvPr/>
        </p:nvSpPr>
        <p:spPr>
          <a:xfrm>
            <a:off x="7589520" y="1417320"/>
            <a:ext cx="1234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CORPORATE</a:t>
            </a:r>
            <a:endParaRPr lang="en-US" sz="900" dirty="0"/>
          </a:p>
        </p:txBody>
      </p:sp>
      <p:sp>
        <p:nvSpPr>
          <p:cNvPr id="44" name="Text 42"/>
          <p:cNvSpPr/>
          <p:nvPr/>
        </p:nvSpPr>
        <p:spPr>
          <a:xfrm>
            <a:off x="7589520" y="1828800"/>
            <a:ext cx="1234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0C0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Custom</a:t>
            </a:r>
            <a:endParaRPr lang="en-US" sz="1400" dirty="0"/>
          </a:p>
        </p:txBody>
      </p:sp>
      <p:sp>
        <p:nvSpPr>
          <p:cNvPr id="45" name="Text 43"/>
          <p:cNvSpPr/>
          <p:nvPr/>
        </p:nvSpPr>
        <p:spPr>
          <a:xfrm>
            <a:off x="7589520" y="2331720"/>
            <a:ext cx="1234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900" dirty="0"/>
          </a:p>
        </p:txBody>
      </p:sp>
      <p:sp>
        <p:nvSpPr>
          <p:cNvPr id="46" name="Shape 44"/>
          <p:cNvSpPr/>
          <p:nvPr/>
        </p:nvSpPr>
        <p:spPr>
          <a:xfrm>
            <a:off x="7680960" y="2606040"/>
            <a:ext cx="1051560" cy="18288"/>
          </a:xfrm>
          <a:prstGeom prst="rect">
            <a:avLst/>
          </a:prstGeom>
          <a:solidFill>
            <a:srgbClr val="0A1628"/>
          </a:solidFill>
          <a:ln/>
        </p:spPr>
      </p:sp>
      <p:sp>
        <p:nvSpPr>
          <p:cNvPr id="47" name="Text 45"/>
          <p:cNvSpPr/>
          <p:nvPr/>
        </p:nvSpPr>
        <p:spPr>
          <a:xfrm>
            <a:off x="7589520" y="2697480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Unlimited</a:t>
            </a:r>
            <a:endParaRPr lang="en-US" sz="800" dirty="0"/>
          </a:p>
        </p:txBody>
      </p:sp>
      <p:sp>
        <p:nvSpPr>
          <p:cNvPr id="48" name="Text 46"/>
          <p:cNvSpPr/>
          <p:nvPr/>
        </p:nvSpPr>
        <p:spPr>
          <a:xfrm>
            <a:off x="7589520" y="3017520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White-label</a:t>
            </a:r>
            <a:endParaRPr lang="en-US" sz="800" dirty="0"/>
          </a:p>
        </p:txBody>
      </p:sp>
      <p:sp>
        <p:nvSpPr>
          <p:cNvPr id="49" name="Text 47"/>
          <p:cNvSpPr/>
          <p:nvPr/>
        </p:nvSpPr>
        <p:spPr>
          <a:xfrm>
            <a:off x="274320" y="4773168"/>
            <a:ext cx="8595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Additional Revenue: AI Add-ons  |  ERP Integration Fees  |  White-Label Licensing  |  Corporate Implementation</a:t>
            </a:r>
            <a:endParaRPr lang="en-US" sz="9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0F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A162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8288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5-YEAR FINANCIAL PROJECTION</a:t>
            </a:r>
            <a:endParaRPr lang="en-US" sz="2000" dirty="0"/>
          </a:p>
        </p:txBody>
      </p:sp>
      <p:graphicFrame>
        <p:nvGraphicFramePr>
          <p:cNvPr id="5" name="Chart 0"/>
          <p:cNvGraphicFramePr/>
          <p:nvPr/>
        </p:nvGraphicFramePr>
        <p:xfrm>
          <a:off x="274320" y="914400"/>
          <a:ext cx="50292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Shape 3"/>
          <p:cNvSpPr/>
          <p:nvPr/>
        </p:nvSpPr>
        <p:spPr>
          <a:xfrm>
            <a:off x="5669280" y="914400"/>
            <a:ext cx="3200400" cy="548640"/>
          </a:xfrm>
          <a:prstGeom prst="rect">
            <a:avLst/>
          </a:prstGeom>
          <a:solidFill>
            <a:srgbClr val="0A1628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7" name="Text 4"/>
          <p:cNvSpPr/>
          <p:nvPr/>
        </p:nvSpPr>
        <p:spPr>
          <a:xfrm>
            <a:off x="5760720" y="1005840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 1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6858000" y="987552"/>
            <a:ext cx="1920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F0C0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SAR 22M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5669280" y="1554480"/>
            <a:ext cx="3200400" cy="548640"/>
          </a:xfrm>
          <a:prstGeom prst="rect">
            <a:avLst/>
          </a:prstGeom>
          <a:solidFill>
            <a:srgbClr val="0A1628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10" name="Text 7"/>
          <p:cNvSpPr/>
          <p:nvPr/>
        </p:nvSpPr>
        <p:spPr>
          <a:xfrm>
            <a:off x="5760720" y="1645920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 2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6858000" y="1627632"/>
            <a:ext cx="1920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F0C0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SAR 70M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5669280" y="2194560"/>
            <a:ext cx="3200400" cy="548640"/>
          </a:xfrm>
          <a:prstGeom prst="rect">
            <a:avLst/>
          </a:prstGeom>
          <a:solidFill>
            <a:srgbClr val="0A1628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13" name="Text 10"/>
          <p:cNvSpPr/>
          <p:nvPr/>
        </p:nvSpPr>
        <p:spPr>
          <a:xfrm>
            <a:off x="5760720" y="2286000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 3</a:t>
            </a:r>
            <a:endParaRPr lang="en-US" sz="1100" dirty="0"/>
          </a:p>
        </p:txBody>
      </p:sp>
      <p:sp>
        <p:nvSpPr>
          <p:cNvPr id="14" name="Text 11"/>
          <p:cNvSpPr/>
          <p:nvPr/>
        </p:nvSpPr>
        <p:spPr>
          <a:xfrm>
            <a:off x="6858000" y="2267712"/>
            <a:ext cx="1920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F0C0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SAR 180M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5669280" y="2834640"/>
            <a:ext cx="3200400" cy="548640"/>
          </a:xfrm>
          <a:prstGeom prst="rect">
            <a:avLst/>
          </a:prstGeom>
          <a:solidFill>
            <a:srgbClr val="0A1628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16" name="Text 13"/>
          <p:cNvSpPr/>
          <p:nvPr/>
        </p:nvSpPr>
        <p:spPr>
          <a:xfrm>
            <a:off x="5760720" y="2926080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 4</a:t>
            </a:r>
            <a:endParaRPr lang="en-US" sz="1100" dirty="0"/>
          </a:p>
        </p:txBody>
      </p:sp>
      <p:sp>
        <p:nvSpPr>
          <p:cNvPr id="17" name="Text 14"/>
          <p:cNvSpPr/>
          <p:nvPr/>
        </p:nvSpPr>
        <p:spPr>
          <a:xfrm>
            <a:off x="6858000" y="2907792"/>
            <a:ext cx="1920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F0C0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SAR 310M</a:t>
            </a:r>
            <a:endParaRPr lang="en-US" sz="1600" dirty="0"/>
          </a:p>
        </p:txBody>
      </p:sp>
      <p:sp>
        <p:nvSpPr>
          <p:cNvPr id="18" name="Shape 15"/>
          <p:cNvSpPr/>
          <p:nvPr/>
        </p:nvSpPr>
        <p:spPr>
          <a:xfrm>
            <a:off x="5669280" y="3474720"/>
            <a:ext cx="3200400" cy="548640"/>
          </a:xfrm>
          <a:prstGeom prst="rect">
            <a:avLst/>
          </a:prstGeom>
          <a:solidFill>
            <a:srgbClr val="0A1628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19" name="Text 16"/>
          <p:cNvSpPr/>
          <p:nvPr/>
        </p:nvSpPr>
        <p:spPr>
          <a:xfrm>
            <a:off x="5760720" y="3566160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 5</a:t>
            </a:r>
            <a:endParaRPr lang="en-US" sz="1100" dirty="0"/>
          </a:p>
        </p:txBody>
      </p:sp>
      <p:sp>
        <p:nvSpPr>
          <p:cNvPr id="20" name="Text 17"/>
          <p:cNvSpPr/>
          <p:nvPr/>
        </p:nvSpPr>
        <p:spPr>
          <a:xfrm>
            <a:off x="6858000" y="3547872"/>
            <a:ext cx="1920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F0C0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SAR 450M</a:t>
            </a:r>
            <a:endParaRPr lang="en-US" sz="1600" dirty="0"/>
          </a:p>
        </p:txBody>
      </p:sp>
      <p:sp>
        <p:nvSpPr>
          <p:cNvPr id="21" name="Shape 18"/>
          <p:cNvSpPr/>
          <p:nvPr/>
        </p:nvSpPr>
        <p:spPr>
          <a:xfrm>
            <a:off x="5669280" y="4206240"/>
            <a:ext cx="3200400" cy="685800"/>
          </a:xfrm>
          <a:prstGeom prst="rect">
            <a:avLst/>
          </a:prstGeom>
          <a:solidFill>
            <a:srgbClr val="D4A017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22" name="Text 19"/>
          <p:cNvSpPr/>
          <p:nvPr/>
        </p:nvSpPr>
        <p:spPr>
          <a:xfrm>
            <a:off x="5760720" y="4297680"/>
            <a:ext cx="1097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A162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TOTAL</a:t>
            </a:r>
            <a:endParaRPr lang="en-US" sz="1200" dirty="0"/>
          </a:p>
        </p:txBody>
      </p:sp>
      <p:sp>
        <p:nvSpPr>
          <p:cNvPr id="23" name="Text 20"/>
          <p:cNvSpPr/>
          <p:nvPr/>
        </p:nvSpPr>
        <p:spPr>
          <a:xfrm>
            <a:off x="6675120" y="4251960"/>
            <a:ext cx="21031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b="1" dirty="0">
                <a:solidFill>
                  <a:srgbClr val="0A162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SAR 1.032B</a:t>
            </a:r>
            <a:endParaRPr lang="en-US" sz="1800" dirty="0"/>
          </a:p>
        </p:txBody>
      </p:sp>
      <p:sp>
        <p:nvSpPr>
          <p:cNvPr id="24" name="Text 21"/>
          <p:cNvSpPr/>
          <p:nvPr/>
        </p:nvSpPr>
        <p:spPr>
          <a:xfrm>
            <a:off x="274320" y="425196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A162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Target: SAR 1 Billion in 5 Years</a:t>
            </a:r>
            <a:endParaRPr lang="en-US" sz="14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0A1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12244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8288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IMPLEMENTATION ROADMAP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274320" y="960120"/>
            <a:ext cx="8595360" cy="713232"/>
          </a:xfrm>
          <a:prstGeom prst="rect">
            <a:avLst/>
          </a:prstGeom>
          <a:solidFill>
            <a:srgbClr val="1B3A6B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274320" y="960120"/>
            <a:ext cx="1371600" cy="713232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7" name="Text 5"/>
          <p:cNvSpPr/>
          <p:nvPr/>
        </p:nvSpPr>
        <p:spPr>
          <a:xfrm>
            <a:off x="274320" y="978408"/>
            <a:ext cx="1371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1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274320" y="1325880"/>
            <a:ext cx="1371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90 Days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783080" y="1014984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0C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 System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1783080" y="1325880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HR, GPS Attendance, Projects, Inventory, Document Hub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274320" y="1801368"/>
            <a:ext cx="8595360" cy="713232"/>
          </a:xfrm>
          <a:prstGeom prst="rect">
            <a:avLst/>
          </a:prstGeom>
          <a:solidFill>
            <a:srgbClr val="1B3A6B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274320" y="1801368"/>
            <a:ext cx="1371600" cy="713232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13" name="Text 11"/>
          <p:cNvSpPr/>
          <p:nvPr/>
        </p:nvSpPr>
        <p:spPr>
          <a:xfrm>
            <a:off x="274320" y="1819656"/>
            <a:ext cx="1371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2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274320" y="2167128"/>
            <a:ext cx="1371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120 Days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1783080" y="1856232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0C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Systems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1783080" y="21671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Doctor Advisory, Site Engineering, Resume Filter, AI Advisors</a:t>
            </a:r>
            <a:endParaRPr lang="en-US" sz="900" dirty="0"/>
          </a:p>
        </p:txBody>
      </p:sp>
      <p:sp>
        <p:nvSpPr>
          <p:cNvPr id="17" name="Shape 15"/>
          <p:cNvSpPr/>
          <p:nvPr/>
        </p:nvSpPr>
        <p:spPr>
          <a:xfrm>
            <a:off x="274320" y="2642616"/>
            <a:ext cx="8595360" cy="713232"/>
          </a:xfrm>
          <a:prstGeom prst="rect">
            <a:avLst/>
          </a:prstGeom>
          <a:solidFill>
            <a:srgbClr val="1B3A6B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274320" y="2642616"/>
            <a:ext cx="1371600" cy="713232"/>
          </a:xfrm>
          <a:prstGeom prst="rect">
            <a:avLst/>
          </a:prstGeom>
          <a:solidFill>
            <a:srgbClr val="2EC4B6"/>
          </a:solidFill>
          <a:ln/>
        </p:spPr>
      </p:sp>
      <p:sp>
        <p:nvSpPr>
          <p:cNvPr id="19" name="Text 17"/>
          <p:cNvSpPr/>
          <p:nvPr/>
        </p:nvSpPr>
        <p:spPr>
          <a:xfrm>
            <a:off x="274320" y="2660904"/>
            <a:ext cx="1371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3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274320" y="3008376"/>
            <a:ext cx="1371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90 Days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1783080" y="269748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0C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Integrations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1783080" y="3008376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ERP connectors, Cloud Links, WhatsApp/Email, Stakeholder Portal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274320" y="3483864"/>
            <a:ext cx="8595360" cy="713232"/>
          </a:xfrm>
          <a:prstGeom prst="rect">
            <a:avLst/>
          </a:prstGeom>
          <a:solidFill>
            <a:srgbClr val="1B3A6B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24" name="Shape 22"/>
          <p:cNvSpPr/>
          <p:nvPr/>
        </p:nvSpPr>
        <p:spPr>
          <a:xfrm>
            <a:off x="274320" y="3483864"/>
            <a:ext cx="1371600" cy="713232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25" name="Text 23"/>
          <p:cNvSpPr/>
          <p:nvPr/>
        </p:nvSpPr>
        <p:spPr>
          <a:xfrm>
            <a:off x="274320" y="3502152"/>
            <a:ext cx="1371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4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274320" y="3849624"/>
            <a:ext cx="1371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120 Days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1783080" y="3538728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0C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Launch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1783080" y="3849624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Multinational rollout, White-label, Custom deployments, SLA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274320" y="4325112"/>
            <a:ext cx="8595360" cy="713232"/>
          </a:xfrm>
          <a:prstGeom prst="rect">
            <a:avLst/>
          </a:prstGeom>
          <a:solidFill>
            <a:srgbClr val="1B3A6B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30" name="Shape 28"/>
          <p:cNvSpPr/>
          <p:nvPr/>
        </p:nvSpPr>
        <p:spPr>
          <a:xfrm>
            <a:off x="274320" y="4325112"/>
            <a:ext cx="1371600" cy="713232"/>
          </a:xfrm>
          <a:prstGeom prst="rect">
            <a:avLst/>
          </a:prstGeom>
          <a:solidFill>
            <a:srgbClr val="1B3A6B"/>
          </a:solidFill>
          <a:ln/>
        </p:spPr>
      </p:sp>
      <p:sp>
        <p:nvSpPr>
          <p:cNvPr id="31" name="Text 29"/>
          <p:cNvSpPr/>
          <p:nvPr/>
        </p:nvSpPr>
        <p:spPr>
          <a:xfrm>
            <a:off x="274320" y="4343400"/>
            <a:ext cx="1371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5</a:t>
            </a:r>
            <a:endParaRPr lang="en-US" sz="1000" dirty="0"/>
          </a:p>
        </p:txBody>
      </p:sp>
      <p:sp>
        <p:nvSpPr>
          <p:cNvPr id="32" name="Text 30"/>
          <p:cNvSpPr/>
          <p:nvPr/>
        </p:nvSpPr>
        <p:spPr>
          <a:xfrm>
            <a:off x="274320" y="4690872"/>
            <a:ext cx="1371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Ongoing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1783080" y="4379976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0C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 Expansion</a:t>
            </a:r>
            <a:endParaRPr lang="en-US" sz="1100" dirty="0"/>
          </a:p>
        </p:txBody>
      </p:sp>
      <p:sp>
        <p:nvSpPr>
          <p:cNvPr id="34" name="Text 32"/>
          <p:cNvSpPr/>
          <p:nvPr/>
        </p:nvSpPr>
        <p:spPr>
          <a:xfrm>
            <a:off x="1783080" y="4690872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International markets, Partner network, New AI modules</a:t>
            </a:r>
            <a:endParaRPr lang="en-US" sz="900" dirty="0"/>
          </a:p>
        </p:txBody>
      </p:sp>
      <p:sp>
        <p:nvSpPr>
          <p:cNvPr id="35" name="Text 33"/>
          <p:cNvSpPr/>
          <p:nvPr/>
        </p:nvSpPr>
        <p:spPr>
          <a:xfrm>
            <a:off x="2861733" y="4818888"/>
            <a:ext cx="535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deployment timeline: 18-24 months for full global enterprise rollout</a:t>
            </a:r>
            <a:endParaRPr lang="en-US" sz="10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0F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A162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8288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WHO IS CMS FOR?  |  USE CASES &amp; CLIENT TYPES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274320" y="960120"/>
            <a:ext cx="4206240" cy="868680"/>
          </a:xfrm>
          <a:prstGeom prst="rect">
            <a:avLst/>
          </a:prstGeom>
          <a:solidFill>
            <a:srgbClr val="0A1628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365760" y="11430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</a:rPr>
              <a:t>🏗️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22960" y="1014984"/>
            <a:ext cx="3520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General Contractors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822960" y="1325880"/>
            <a:ext cx="35204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Main contractors managing multiple projects, subcontractors, and direct workforce across Saudi Arabia</a:t>
            </a:r>
            <a:endParaRPr lang="en-US" sz="850" dirty="0"/>
          </a:p>
        </p:txBody>
      </p:sp>
      <p:sp>
        <p:nvSpPr>
          <p:cNvPr id="9" name="Shape 7"/>
          <p:cNvSpPr/>
          <p:nvPr/>
        </p:nvSpPr>
        <p:spPr>
          <a:xfrm>
            <a:off x="4709160" y="960120"/>
            <a:ext cx="4206240" cy="868680"/>
          </a:xfrm>
          <a:prstGeom prst="rect">
            <a:avLst/>
          </a:prstGeom>
          <a:solidFill>
            <a:srgbClr val="0A1628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4800600" y="11430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</a:rPr>
              <a:t>🏢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5257800" y="1014984"/>
            <a:ext cx="3520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 Estate Developers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5257800" y="1325880"/>
            <a:ext cx="35204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ROSHN, SABIC, and private developers needing full project lifecycle and compliance management</a:t>
            </a:r>
            <a:endParaRPr lang="en-US" sz="850" dirty="0"/>
          </a:p>
        </p:txBody>
      </p:sp>
      <p:sp>
        <p:nvSpPr>
          <p:cNvPr id="13" name="Shape 11"/>
          <p:cNvSpPr/>
          <p:nvPr/>
        </p:nvSpPr>
        <p:spPr>
          <a:xfrm>
            <a:off x="274320" y="1965960"/>
            <a:ext cx="4206240" cy="868680"/>
          </a:xfrm>
          <a:prstGeom prst="rect">
            <a:avLst/>
          </a:prstGeom>
          <a:solidFill>
            <a:srgbClr val="0A1628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365760" y="21488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</a:rPr>
              <a:t>🔌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822960" y="2020824"/>
            <a:ext cx="3520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MEP Companies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822960" y="2331720"/>
            <a:ext cx="35204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Electrical, mechanical, and plumbing contractors needing specialized workforce and compliance tools</a:t>
            </a:r>
            <a:endParaRPr lang="en-US" sz="850" dirty="0"/>
          </a:p>
        </p:txBody>
      </p:sp>
      <p:sp>
        <p:nvSpPr>
          <p:cNvPr id="17" name="Shape 15"/>
          <p:cNvSpPr/>
          <p:nvPr/>
        </p:nvSpPr>
        <p:spPr>
          <a:xfrm>
            <a:off x="4709160" y="1965960"/>
            <a:ext cx="4206240" cy="868680"/>
          </a:xfrm>
          <a:prstGeom prst="rect">
            <a:avLst/>
          </a:prstGeom>
          <a:solidFill>
            <a:srgbClr val="0A1628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4800600" y="21488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</a:rPr>
              <a:t>🛣️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5257800" y="2020824"/>
            <a:ext cx="3520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Infrastructure Companies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5257800" y="2331720"/>
            <a:ext cx="35204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Roads, bridges, utilities — GPS tracking, heavy equipment management, safety compliance</a:t>
            </a:r>
            <a:endParaRPr lang="en-US" sz="850" dirty="0"/>
          </a:p>
        </p:txBody>
      </p:sp>
      <p:sp>
        <p:nvSpPr>
          <p:cNvPr id="21" name="Shape 19"/>
          <p:cNvSpPr/>
          <p:nvPr/>
        </p:nvSpPr>
        <p:spPr>
          <a:xfrm>
            <a:off x="274320" y="2971800"/>
            <a:ext cx="4206240" cy="868680"/>
          </a:xfrm>
          <a:prstGeom prst="rect">
            <a:avLst/>
          </a:prstGeom>
          <a:solidFill>
            <a:srgbClr val="0A1628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22" name="Text 20"/>
          <p:cNvSpPr/>
          <p:nvPr/>
        </p:nvSpPr>
        <p:spPr>
          <a:xfrm>
            <a:off x="365760" y="3154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</a:rPr>
              <a:t>📡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822960" y="3026664"/>
            <a:ext cx="3520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Telecom Contractors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822960" y="3337560"/>
            <a:ext cx="35204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Tower construction, fiber rollout — workforce certification tracking, site documentation</a:t>
            </a:r>
            <a:endParaRPr lang="en-US" sz="850" dirty="0"/>
          </a:p>
        </p:txBody>
      </p:sp>
      <p:sp>
        <p:nvSpPr>
          <p:cNvPr id="25" name="Shape 23"/>
          <p:cNvSpPr/>
          <p:nvPr/>
        </p:nvSpPr>
        <p:spPr>
          <a:xfrm>
            <a:off x="4709160" y="2971800"/>
            <a:ext cx="4206240" cy="868680"/>
          </a:xfrm>
          <a:prstGeom prst="rect">
            <a:avLst/>
          </a:prstGeom>
          <a:solidFill>
            <a:srgbClr val="0A1628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26" name="Text 24"/>
          <p:cNvSpPr/>
          <p:nvPr/>
        </p:nvSpPr>
        <p:spPr>
          <a:xfrm>
            <a:off x="4800600" y="3154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</a:rPr>
              <a:t>🌍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5257800" y="3026664"/>
            <a:ext cx="3520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International JVs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5257800" y="3337560"/>
            <a:ext cx="35204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Joint ventures and foreign contractors requiring Saudi compliance, Iqama, GOSI management</a:t>
            </a:r>
            <a:endParaRPr lang="en-US" sz="850" dirty="0"/>
          </a:p>
        </p:txBody>
      </p:sp>
      <p:sp>
        <p:nvSpPr>
          <p:cNvPr id="29" name="Shape 27"/>
          <p:cNvSpPr/>
          <p:nvPr/>
        </p:nvSpPr>
        <p:spPr>
          <a:xfrm>
            <a:off x="274320" y="3977640"/>
            <a:ext cx="4206240" cy="868680"/>
          </a:xfrm>
          <a:prstGeom prst="rect">
            <a:avLst/>
          </a:prstGeom>
          <a:solidFill>
            <a:srgbClr val="0A1628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30" name="Text 28"/>
          <p:cNvSpPr/>
          <p:nvPr/>
        </p:nvSpPr>
        <p:spPr>
          <a:xfrm>
            <a:off x="365760" y="41605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</a:rPr>
              <a:t>🏭</a:t>
            </a:r>
            <a:endParaRPr lang="en-US" sz="1800" dirty="0"/>
          </a:p>
        </p:txBody>
      </p:sp>
      <p:sp>
        <p:nvSpPr>
          <p:cNvPr id="31" name="Text 29"/>
          <p:cNvSpPr/>
          <p:nvPr/>
        </p:nvSpPr>
        <p:spPr>
          <a:xfrm>
            <a:off x="822960" y="4032504"/>
            <a:ext cx="3520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Industrial Plants</a:t>
            </a:r>
            <a:endParaRPr lang="en-US" sz="1050" dirty="0"/>
          </a:p>
        </p:txBody>
      </p:sp>
      <p:sp>
        <p:nvSpPr>
          <p:cNvPr id="32" name="Text 30"/>
          <p:cNvSpPr/>
          <p:nvPr/>
        </p:nvSpPr>
        <p:spPr>
          <a:xfrm>
            <a:off x="822960" y="4343400"/>
            <a:ext cx="35204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Oil &amp; gas, ARAMCO/SABIC contractors — AI safety compliance, permit-to-work, OCR documentation</a:t>
            </a:r>
            <a:endParaRPr lang="en-US" sz="850" dirty="0"/>
          </a:p>
        </p:txBody>
      </p:sp>
      <p:sp>
        <p:nvSpPr>
          <p:cNvPr id="33" name="Shape 31"/>
          <p:cNvSpPr/>
          <p:nvPr/>
        </p:nvSpPr>
        <p:spPr>
          <a:xfrm>
            <a:off x="4709160" y="3977640"/>
            <a:ext cx="4206240" cy="868680"/>
          </a:xfrm>
          <a:prstGeom prst="rect">
            <a:avLst/>
          </a:prstGeom>
          <a:solidFill>
            <a:srgbClr val="0A1628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34" name="Text 32"/>
          <p:cNvSpPr/>
          <p:nvPr/>
        </p:nvSpPr>
        <p:spPr>
          <a:xfrm>
            <a:off x="4800600" y="41605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</a:rPr>
              <a:t>🏫</a:t>
            </a:r>
            <a:endParaRPr lang="en-US" sz="1800" dirty="0"/>
          </a:p>
        </p:txBody>
      </p:sp>
      <p:sp>
        <p:nvSpPr>
          <p:cNvPr id="35" name="Text 33"/>
          <p:cNvSpPr/>
          <p:nvPr/>
        </p:nvSpPr>
        <p:spPr>
          <a:xfrm>
            <a:off x="5257800" y="4032504"/>
            <a:ext cx="3520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SME Contractors</a:t>
            </a:r>
            <a:endParaRPr lang="en-US" sz="1050" dirty="0"/>
          </a:p>
        </p:txBody>
      </p:sp>
      <p:sp>
        <p:nvSpPr>
          <p:cNvPr id="36" name="Text 34"/>
          <p:cNvSpPr/>
          <p:nvPr/>
        </p:nvSpPr>
        <p:spPr>
          <a:xfrm>
            <a:off x="5257800" y="4343400"/>
            <a:ext cx="35204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Small to medium firms who need enterprise tools at affordable starting prices</a:t>
            </a:r>
            <a:endParaRPr lang="en-US" sz="8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0A1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12244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8288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NTT GROUPS — TRACK RECORD &amp; CREDENTIALS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274320" y="91440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leadership has served global industry giants: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274320" y="1280160"/>
            <a:ext cx="2011680" cy="548640"/>
          </a:xfrm>
          <a:prstGeom prst="rect">
            <a:avLst/>
          </a:prstGeom>
          <a:solidFill>
            <a:srgbClr val="1B3A6B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274320" y="1280160"/>
            <a:ext cx="2011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0C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🛢️ ARAMCO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2423160" y="1280160"/>
            <a:ext cx="2011680" cy="548640"/>
          </a:xfrm>
          <a:prstGeom prst="rect">
            <a:avLst/>
          </a:prstGeom>
          <a:solidFill>
            <a:srgbClr val="1B3A6B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2423160" y="1280160"/>
            <a:ext cx="2011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0C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📡 STC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4572000" y="1280160"/>
            <a:ext cx="2011680" cy="548640"/>
          </a:xfrm>
          <a:prstGeom prst="rect">
            <a:avLst/>
          </a:prstGeom>
          <a:solidFill>
            <a:srgbClr val="1B3A6B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4572000" y="1280160"/>
            <a:ext cx="2011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0C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🏭 SABIC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6720840" y="1280160"/>
            <a:ext cx="2011680" cy="548640"/>
          </a:xfrm>
          <a:prstGeom prst="rect">
            <a:avLst/>
          </a:prstGeom>
          <a:solidFill>
            <a:srgbClr val="1B3A6B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6720840" y="1280160"/>
            <a:ext cx="2011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0C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📱 Mobily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274320" y="1965960"/>
            <a:ext cx="2011680" cy="548640"/>
          </a:xfrm>
          <a:prstGeom prst="rect">
            <a:avLst/>
          </a:prstGeom>
          <a:solidFill>
            <a:srgbClr val="1B3A6B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274320" y="1965960"/>
            <a:ext cx="2011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0C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✈️ THALES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2423160" y="1965960"/>
            <a:ext cx="2011680" cy="548640"/>
          </a:xfrm>
          <a:prstGeom prst="rect">
            <a:avLst/>
          </a:prstGeom>
          <a:solidFill>
            <a:srgbClr val="1B3A6B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2423160" y="1965960"/>
            <a:ext cx="2011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0C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📶 Ericsson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4572000" y="1965960"/>
            <a:ext cx="2011680" cy="548640"/>
          </a:xfrm>
          <a:prstGeom prst="rect">
            <a:avLst/>
          </a:prstGeom>
          <a:solidFill>
            <a:srgbClr val="1B3A6B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19" name="Text 17"/>
          <p:cNvSpPr/>
          <p:nvPr/>
        </p:nvSpPr>
        <p:spPr>
          <a:xfrm>
            <a:off x="4572000" y="1965960"/>
            <a:ext cx="2011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0C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💼 STESA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6720840" y="1965960"/>
            <a:ext cx="2011680" cy="548640"/>
          </a:xfrm>
          <a:prstGeom prst="rect">
            <a:avLst/>
          </a:prstGeom>
          <a:solidFill>
            <a:srgbClr val="1B3A6B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6720840" y="1965960"/>
            <a:ext cx="2011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0C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🔧 HCL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274320" y="2788920"/>
            <a:ext cx="8595360" cy="36576"/>
          </a:xfrm>
          <a:prstGeom prst="rect">
            <a:avLst/>
          </a:prstGeom>
          <a:solidFill>
            <a:srgbClr val="1B3A6B"/>
          </a:solidFill>
          <a:ln/>
        </p:spPr>
      </p:sp>
      <p:sp>
        <p:nvSpPr>
          <p:cNvPr id="23" name="Shape 21"/>
          <p:cNvSpPr/>
          <p:nvPr/>
        </p:nvSpPr>
        <p:spPr>
          <a:xfrm>
            <a:off x="274320" y="2926080"/>
            <a:ext cx="2011680" cy="1280160"/>
          </a:xfrm>
          <a:prstGeom prst="rect">
            <a:avLst/>
          </a:prstGeom>
          <a:solidFill>
            <a:srgbClr val="1B3A6B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24" name="Text 22"/>
          <p:cNvSpPr/>
          <p:nvPr/>
        </p:nvSpPr>
        <p:spPr>
          <a:xfrm>
            <a:off x="365760" y="3017520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0C0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$21.6B+</a:t>
            </a:r>
            <a:endParaRPr lang="en-US" sz="2000" dirty="0"/>
          </a:p>
        </p:txBody>
      </p:sp>
      <p:sp>
        <p:nvSpPr>
          <p:cNvPr id="25" name="Text 23"/>
          <p:cNvSpPr/>
          <p:nvPr/>
        </p:nvSpPr>
        <p:spPr>
          <a:xfrm>
            <a:off x="365760" y="361188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Projects Managed as Planning Head</a:t>
            </a:r>
            <a:endParaRPr lang="en-US" sz="900" dirty="0"/>
          </a:p>
        </p:txBody>
      </p:sp>
      <p:sp>
        <p:nvSpPr>
          <p:cNvPr id="26" name="Shape 24"/>
          <p:cNvSpPr/>
          <p:nvPr/>
        </p:nvSpPr>
        <p:spPr>
          <a:xfrm>
            <a:off x="2450592" y="2926080"/>
            <a:ext cx="2011680" cy="1280160"/>
          </a:xfrm>
          <a:prstGeom prst="rect">
            <a:avLst/>
          </a:prstGeom>
          <a:solidFill>
            <a:srgbClr val="1B3A6B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27" name="Text 25"/>
          <p:cNvSpPr/>
          <p:nvPr/>
        </p:nvSpPr>
        <p:spPr>
          <a:xfrm>
            <a:off x="2542032" y="3017520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0C0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30+ Yrs</a:t>
            </a:r>
            <a:endParaRPr lang="en-US" sz="2000" dirty="0"/>
          </a:p>
        </p:txBody>
      </p:sp>
      <p:sp>
        <p:nvSpPr>
          <p:cNvPr id="28" name="Text 26"/>
          <p:cNvSpPr/>
          <p:nvPr/>
        </p:nvSpPr>
        <p:spPr>
          <a:xfrm>
            <a:off x="2542032" y="361188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Executive Leadership Experience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4626864" y="2926080"/>
            <a:ext cx="2011680" cy="1280160"/>
          </a:xfrm>
          <a:prstGeom prst="rect">
            <a:avLst/>
          </a:prstGeom>
          <a:solidFill>
            <a:srgbClr val="1B3A6B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30" name="Text 28"/>
          <p:cNvSpPr/>
          <p:nvPr/>
        </p:nvSpPr>
        <p:spPr>
          <a:xfrm>
            <a:off x="4718304" y="3017520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0C0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</a:t>
            </a:r>
            <a:endParaRPr lang="en-US" sz="2000" dirty="0"/>
          </a:p>
        </p:txBody>
      </p:sp>
      <p:sp>
        <p:nvSpPr>
          <p:cNvPr id="31" name="Text 29"/>
          <p:cNvSpPr/>
          <p:nvPr/>
        </p:nvSpPr>
        <p:spPr>
          <a:xfrm>
            <a:off x="4718304" y="361188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Active Subsidiary Companies</a:t>
            </a:r>
            <a:endParaRPr lang="en-US" sz="900" dirty="0"/>
          </a:p>
        </p:txBody>
      </p:sp>
      <p:sp>
        <p:nvSpPr>
          <p:cNvPr id="32" name="Shape 30"/>
          <p:cNvSpPr/>
          <p:nvPr/>
        </p:nvSpPr>
        <p:spPr>
          <a:xfrm>
            <a:off x="6803136" y="2926080"/>
            <a:ext cx="2011680" cy="1280160"/>
          </a:xfrm>
          <a:prstGeom prst="rect">
            <a:avLst/>
          </a:prstGeom>
          <a:solidFill>
            <a:srgbClr val="1B3A6B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33" name="Text 31"/>
          <p:cNvSpPr/>
          <p:nvPr/>
        </p:nvSpPr>
        <p:spPr>
          <a:xfrm>
            <a:off x="6894576" y="3017520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0C0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65+</a:t>
            </a:r>
            <a:endParaRPr lang="en-US" sz="2000" dirty="0"/>
          </a:p>
        </p:txBody>
      </p:sp>
      <p:sp>
        <p:nvSpPr>
          <p:cNvPr id="34" name="Text 32"/>
          <p:cNvSpPr/>
          <p:nvPr/>
        </p:nvSpPr>
        <p:spPr>
          <a:xfrm>
            <a:off x="6894576" y="361188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Countries of Operation</a:t>
            </a:r>
            <a:endParaRPr lang="en-US" sz="900" dirty="0"/>
          </a:p>
        </p:txBody>
      </p:sp>
      <p:sp>
        <p:nvSpPr>
          <p:cNvPr id="35" name="Text 33"/>
          <p:cNvSpPr/>
          <p:nvPr/>
        </p:nvSpPr>
        <p:spPr>
          <a:xfrm>
            <a:off x="274320" y="4343400"/>
            <a:ext cx="8595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8B9C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Partner companies: NTT Groups  ·  Vivid Verse Global (VVG)  ·  World Business Groups (WBG)  ·  ZARS Global</a:t>
            </a:r>
            <a:endParaRPr lang="en-US" sz="9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0A1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1371600"/>
          </a:xfrm>
          <a:prstGeom prst="rect">
            <a:avLst/>
          </a:prstGeom>
          <a:solidFill>
            <a:srgbClr val="112244"/>
          </a:solidFill>
          <a:ln/>
        </p:spPr>
      </p:sp>
      <p:sp>
        <p:nvSpPr>
          <p:cNvPr id="4" name="Shape 2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5" name="Text 3"/>
          <p:cNvSpPr/>
          <p:nvPr/>
        </p:nvSpPr>
        <p:spPr>
          <a:xfrm>
            <a:off x="274320" y="137160"/>
            <a:ext cx="2743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D4A01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CMS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274320" y="7772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400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CONSTRUCTION MANAGEMENT SYSTEM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274320" y="150876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Get Started Today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1371600" y="2194560"/>
            <a:ext cx="2743200" cy="548640"/>
          </a:xfrm>
          <a:prstGeom prst="rect">
            <a:avLst/>
          </a:prstGeom>
          <a:solidFill>
            <a:srgbClr val="D4A017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1371600" y="2194560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📅  Book Free Demo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5029200" y="2194560"/>
            <a:ext cx="2743200" cy="548640"/>
          </a:xfrm>
          <a:prstGeom prst="rect">
            <a:avLst/>
          </a:prstGeom>
          <a:solidFill>
            <a:srgbClr val="00B4D8"/>
          </a:solidFill>
          <a:ln/>
          <a:effectLst>
            <a:outerShdw blurRad="1016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5029200" y="2194560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🌐  Visit Our Portal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57200" y="2926080"/>
            <a:ext cx="8229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📧  info@cmssystem.com  |  sales@cmssystem.com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457200" y="3364992"/>
            <a:ext cx="8229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📞  +44 7481350132  |  +91 92057 40502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7200" y="3803904"/>
            <a:ext cx="8229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🌐  cms.vividverseglobal.com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57200" y="4242816"/>
            <a:ext cx="8229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DCE4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🏢  London UK  |  New Delhi India  |  Riyadh KSA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112244"/>
          </a:solidFill>
          <a:ln/>
        </p:spPr>
      </p:sp>
      <p:sp>
        <p:nvSpPr>
          <p:cNvPr id="17" name="Text 15"/>
          <p:cNvSpPr/>
          <p:nvPr/>
        </p:nvSpPr>
        <p:spPr>
          <a:xfrm>
            <a:off x="274320" y="4882896"/>
            <a:ext cx="8595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8B9C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Powered by NTT Groups  ·  Vivid Verse Global  ·  World Business Groups  ·  © 2025 All Rights Reserved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2666</Words>
  <Application>Microsoft Office PowerPoint</Application>
  <PresentationFormat>On-screen Show (16:9)</PresentationFormat>
  <Paragraphs>602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Arial</vt:lpstr>
      <vt:lpstr>Calibri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CMS – AI-Powered Construction Management System</dc:title>
  <dc:subject>PptxGenJS Presentation</dc:subject>
  <dc:creator>Eng. Mohammad Shakil</dc:creator>
  <cp:lastModifiedBy>pc</cp:lastModifiedBy>
  <cp:revision>7</cp:revision>
  <dcterms:created xsi:type="dcterms:W3CDTF">2026-03-22T22:51:09Z</dcterms:created>
  <dcterms:modified xsi:type="dcterms:W3CDTF">2026-03-23T00:16:02Z</dcterms:modified>
</cp:coreProperties>
</file>